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6" r:id="rId3"/>
    <p:sldId id="276" r:id="rId4"/>
    <p:sldId id="260" r:id="rId5"/>
    <p:sldId id="275" r:id="rId6"/>
    <p:sldId id="262" r:id="rId7"/>
    <p:sldId id="263" r:id="rId8"/>
    <p:sldId id="257" r:id="rId9"/>
    <p:sldId id="273" r:id="rId10"/>
    <p:sldId id="266" r:id="rId11"/>
    <p:sldId id="264" r:id="rId12"/>
    <p:sldId id="265" r:id="rId13"/>
    <p:sldId id="271" r:id="rId14"/>
    <p:sldId id="270" r:id="rId15"/>
    <p:sldId id="269" r:id="rId16"/>
    <p:sldId id="258" r:id="rId17"/>
    <p:sldId id="272" r:id="rId18"/>
    <p:sldId id="278" r:id="rId1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7" d="100"/>
          <a:sy n="97" d="100"/>
        </p:scale>
        <p:origin x="29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CE475415-CE82-45D7-99A2-38D3B80AA377}" type="datetimeFigureOut">
              <a:rPr lang="de-DE" smtClean="0"/>
              <a:t>04.03.2020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E588A69-84BD-49BE-B434-0C989615BC7F}" type="slidenum">
              <a:rPr lang="de-DE" smtClean="0"/>
              <a:t>‹Nr.›</a:t>
            </a:fld>
            <a:endParaRPr lang="de-DE"/>
          </a:p>
        </p:txBody>
      </p:sp>
    </p:spTree>
    <p:extLst>
      <p:ext uri="{BB962C8B-B14F-4D97-AF65-F5344CB8AC3E}">
        <p14:creationId xmlns:p14="http://schemas.microsoft.com/office/powerpoint/2010/main" val="157838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E475415-CE82-45D7-99A2-38D3B80AA377}" type="datetimeFigureOut">
              <a:rPr lang="de-DE" smtClean="0"/>
              <a:t>04.03.2020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E588A69-84BD-49BE-B434-0C989615BC7F}" type="slidenum">
              <a:rPr lang="de-DE" smtClean="0"/>
              <a:t>‹Nr.›</a:t>
            </a:fld>
            <a:endParaRPr lang="de-DE"/>
          </a:p>
        </p:txBody>
      </p:sp>
    </p:spTree>
    <p:extLst>
      <p:ext uri="{BB962C8B-B14F-4D97-AF65-F5344CB8AC3E}">
        <p14:creationId xmlns:p14="http://schemas.microsoft.com/office/powerpoint/2010/main" val="2640251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E475415-CE82-45D7-99A2-38D3B80AA377}" type="datetimeFigureOut">
              <a:rPr lang="de-DE" smtClean="0"/>
              <a:t>04.03.2020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E588A69-84BD-49BE-B434-0C989615BC7F}" type="slidenum">
              <a:rPr lang="de-DE" smtClean="0"/>
              <a:t>‹Nr.›</a:t>
            </a:fld>
            <a:endParaRPr lang="de-DE"/>
          </a:p>
        </p:txBody>
      </p:sp>
    </p:spTree>
    <p:extLst>
      <p:ext uri="{BB962C8B-B14F-4D97-AF65-F5344CB8AC3E}">
        <p14:creationId xmlns:p14="http://schemas.microsoft.com/office/powerpoint/2010/main" val="2420690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E475415-CE82-45D7-99A2-38D3B80AA377}" type="datetimeFigureOut">
              <a:rPr lang="de-DE" smtClean="0"/>
              <a:t>04.03.2020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E588A69-84BD-49BE-B434-0C989615BC7F}" type="slidenum">
              <a:rPr lang="de-DE" smtClean="0"/>
              <a:t>‹Nr.›</a:t>
            </a:fld>
            <a:endParaRPr lang="de-DE"/>
          </a:p>
        </p:txBody>
      </p:sp>
    </p:spTree>
    <p:extLst>
      <p:ext uri="{BB962C8B-B14F-4D97-AF65-F5344CB8AC3E}">
        <p14:creationId xmlns:p14="http://schemas.microsoft.com/office/powerpoint/2010/main" val="121651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CE475415-CE82-45D7-99A2-38D3B80AA377}" type="datetimeFigureOut">
              <a:rPr lang="de-DE" smtClean="0"/>
              <a:t>04.03.2020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E588A69-84BD-49BE-B434-0C989615BC7F}" type="slidenum">
              <a:rPr lang="de-DE" smtClean="0"/>
              <a:t>‹Nr.›</a:t>
            </a:fld>
            <a:endParaRPr lang="de-DE"/>
          </a:p>
        </p:txBody>
      </p:sp>
    </p:spTree>
    <p:extLst>
      <p:ext uri="{BB962C8B-B14F-4D97-AF65-F5344CB8AC3E}">
        <p14:creationId xmlns:p14="http://schemas.microsoft.com/office/powerpoint/2010/main" val="3210063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E475415-CE82-45D7-99A2-38D3B80AA377}" type="datetimeFigureOut">
              <a:rPr lang="de-DE" smtClean="0"/>
              <a:t>04.03.2020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E588A69-84BD-49BE-B434-0C989615BC7F}" type="slidenum">
              <a:rPr lang="de-DE" smtClean="0"/>
              <a:t>‹Nr.›</a:t>
            </a:fld>
            <a:endParaRPr lang="de-DE"/>
          </a:p>
        </p:txBody>
      </p:sp>
    </p:spTree>
    <p:extLst>
      <p:ext uri="{BB962C8B-B14F-4D97-AF65-F5344CB8AC3E}">
        <p14:creationId xmlns:p14="http://schemas.microsoft.com/office/powerpoint/2010/main" val="223793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E475415-CE82-45D7-99A2-38D3B80AA377}" type="datetimeFigureOut">
              <a:rPr lang="de-DE" smtClean="0"/>
              <a:t>04.03.2020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E588A69-84BD-49BE-B434-0C989615BC7F}" type="slidenum">
              <a:rPr lang="de-DE" smtClean="0"/>
              <a:t>‹Nr.›</a:t>
            </a:fld>
            <a:endParaRPr lang="de-DE"/>
          </a:p>
        </p:txBody>
      </p:sp>
    </p:spTree>
    <p:extLst>
      <p:ext uri="{BB962C8B-B14F-4D97-AF65-F5344CB8AC3E}">
        <p14:creationId xmlns:p14="http://schemas.microsoft.com/office/powerpoint/2010/main" val="658712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E475415-CE82-45D7-99A2-38D3B80AA377}" type="datetimeFigureOut">
              <a:rPr lang="de-DE" smtClean="0"/>
              <a:t>04.03.2020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E588A69-84BD-49BE-B434-0C989615BC7F}" type="slidenum">
              <a:rPr lang="de-DE" smtClean="0"/>
              <a:t>‹Nr.›</a:t>
            </a:fld>
            <a:endParaRPr lang="de-DE"/>
          </a:p>
        </p:txBody>
      </p:sp>
    </p:spTree>
    <p:extLst>
      <p:ext uri="{BB962C8B-B14F-4D97-AF65-F5344CB8AC3E}">
        <p14:creationId xmlns:p14="http://schemas.microsoft.com/office/powerpoint/2010/main" val="438278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E475415-CE82-45D7-99A2-38D3B80AA377}" type="datetimeFigureOut">
              <a:rPr lang="de-DE" smtClean="0"/>
              <a:t>04.03.2020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E588A69-84BD-49BE-B434-0C989615BC7F}" type="slidenum">
              <a:rPr lang="de-DE" smtClean="0"/>
              <a:t>‹Nr.›</a:t>
            </a:fld>
            <a:endParaRPr lang="de-DE"/>
          </a:p>
        </p:txBody>
      </p:sp>
    </p:spTree>
    <p:extLst>
      <p:ext uri="{BB962C8B-B14F-4D97-AF65-F5344CB8AC3E}">
        <p14:creationId xmlns:p14="http://schemas.microsoft.com/office/powerpoint/2010/main" val="1878573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CE475415-CE82-45D7-99A2-38D3B80AA377}" type="datetimeFigureOut">
              <a:rPr lang="de-DE" smtClean="0"/>
              <a:t>04.03.2020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E588A69-84BD-49BE-B434-0C989615BC7F}" type="slidenum">
              <a:rPr lang="de-DE" smtClean="0"/>
              <a:t>‹Nr.›</a:t>
            </a:fld>
            <a:endParaRPr lang="de-DE"/>
          </a:p>
        </p:txBody>
      </p:sp>
    </p:spTree>
    <p:extLst>
      <p:ext uri="{BB962C8B-B14F-4D97-AF65-F5344CB8AC3E}">
        <p14:creationId xmlns:p14="http://schemas.microsoft.com/office/powerpoint/2010/main" val="3151814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CE475415-CE82-45D7-99A2-38D3B80AA377}" type="datetimeFigureOut">
              <a:rPr lang="de-DE" smtClean="0"/>
              <a:t>04.03.2020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E588A69-84BD-49BE-B434-0C989615BC7F}" type="slidenum">
              <a:rPr lang="de-DE" smtClean="0"/>
              <a:t>‹Nr.›</a:t>
            </a:fld>
            <a:endParaRPr lang="de-DE"/>
          </a:p>
        </p:txBody>
      </p:sp>
    </p:spTree>
    <p:extLst>
      <p:ext uri="{BB962C8B-B14F-4D97-AF65-F5344CB8AC3E}">
        <p14:creationId xmlns:p14="http://schemas.microsoft.com/office/powerpoint/2010/main" val="3347004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475415-CE82-45D7-99A2-38D3B80AA377}" type="datetimeFigureOut">
              <a:rPr lang="de-DE" smtClean="0"/>
              <a:t>04.03.2020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588A69-84BD-49BE-B434-0C989615BC7F}" type="slidenum">
              <a:rPr lang="de-DE" smtClean="0"/>
              <a:t>‹Nr.›</a:t>
            </a:fld>
            <a:endParaRPr lang="de-DE"/>
          </a:p>
        </p:txBody>
      </p:sp>
    </p:spTree>
    <p:extLst>
      <p:ext uri="{BB962C8B-B14F-4D97-AF65-F5344CB8AC3E}">
        <p14:creationId xmlns:p14="http://schemas.microsoft.com/office/powerpoint/2010/main" val="842908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oodle-files.alp.dillingen.de/LFO_BS/vse/versuch/13_Intro.mp4"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moodle-files.alp.dillingen.de/LFO_BS/vse/versuch/11_Pyrolyse.mp4" TargetMode="Externa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moodle-files.alp.dillingen.de/LFO_BS/vse/versuch/6a_Kerzenflamme.mp4" TargetMode="Externa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moodle-files.alp.dillingen.de/LFO_BS/vse/versuch/6_Kerzenflamme.mp4" TargetMode="Externa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moodle-files.alp.dillingen.de/LFO_BS/vse/versuch/7_Luftabschluss.mp4" TargetMode="Externa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moodle-files.alp.dillingen.de/LFO_BS/vse/versuch/8_Loeschen_mit_CO2.mp4" TargetMode="Externa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moodle-files.alp.dillingen.de/LFO_BS/vse/versuch/10_Flammen_ersticken.mp4" TargetMode="Externa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hyperlink" Target="http://moodle-files.alp.dillingen.de/LFO_BS/vse/versuch/9_Loeschen_mit_Wasser.mp4"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moodle-files.alp.dillingen.de/LFO_BS/vse/versuch/12_Loeschen_mit_Schaum.mp4" TargetMode="Externa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moodle-files.alp.dillingen.de/LFO_BS/vse/versuch/14_Adventsgesteck.mp4"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5.xml"/><Relationship Id="rId3" Type="http://schemas.openxmlformats.org/officeDocument/2006/relationships/slide" Target="slide4.xml"/><Relationship Id="rId7" Type="http://schemas.openxmlformats.org/officeDocument/2006/relationships/slide" Target="slide9.xml"/><Relationship Id="rId12" Type="http://schemas.openxmlformats.org/officeDocument/2006/relationships/slide" Target="slide14.xml"/><Relationship Id="rId2" Type="http://schemas.openxmlformats.org/officeDocument/2006/relationships/slide" Target="slide3.xml"/><Relationship Id="rId16" Type="http://schemas.openxmlformats.org/officeDocument/2006/relationships/slide" Target="slide18.xml"/><Relationship Id="rId1" Type="http://schemas.openxmlformats.org/officeDocument/2006/relationships/slideLayout" Target="../slideLayouts/slideLayout1.xml"/><Relationship Id="rId6" Type="http://schemas.openxmlformats.org/officeDocument/2006/relationships/slide" Target="slide8.xml"/><Relationship Id="rId11" Type="http://schemas.openxmlformats.org/officeDocument/2006/relationships/slide" Target="slide13.xml"/><Relationship Id="rId5" Type="http://schemas.openxmlformats.org/officeDocument/2006/relationships/slide" Target="slide7.xml"/><Relationship Id="rId15" Type="http://schemas.openxmlformats.org/officeDocument/2006/relationships/slide" Target="slide17.xml"/><Relationship Id="rId10" Type="http://schemas.openxmlformats.org/officeDocument/2006/relationships/slide" Target="slide12.xml"/><Relationship Id="rId4" Type="http://schemas.openxmlformats.org/officeDocument/2006/relationships/slide" Target="slide6.xml"/><Relationship Id="rId9" Type="http://schemas.openxmlformats.org/officeDocument/2006/relationships/slide" Target="slide11.xml"/><Relationship Id="rId14" Type="http://schemas.openxmlformats.org/officeDocument/2006/relationships/slide" Target="slide16.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oodle-files.alp.dillingen.de/LFO_BS/vse/versuch/1_Streichholz_anzuenden.mp4" TargetMode="Externa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oodle-files.alp.dillingen.de/LFO_BS/vse/versuch/2_Brennt-brennt_nicht.mp4" TargetMode="Externa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www.chemieunterricht.de/dc2/tip/16_03.htm" TargetMode="External"/><Relationship Id="rId1" Type="http://schemas.openxmlformats.org/officeDocument/2006/relationships/slideLayout" Target="../slideLayouts/slideLayout2.xml"/><Relationship Id="rId4" Type="http://schemas.openxmlformats.org/officeDocument/2006/relationships/hyperlink" Target="http://moodle-files.alp.dillingen.de/LFO_BS/vse/versuch/3_Zerteilungsgrad.mp4"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moodle-files.alp.dillingen.de/LFO_BS/vse/versuch/4_Stahlwolle.mp4" TargetMode="Externa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moodle-files.alp.dillingen.de/LFO_BS/vse/versuch/5_Pyrolyse_Holz.mp4" TargetMode="External"/><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pic>
        <p:nvPicPr>
          <p:cNvPr id="5" name="Inhaltsplatzhalter 4"/>
          <p:cNvPicPr>
            <a:picLocks noGrp="1" noChangeAspect="1"/>
          </p:cNvPicPr>
          <p:nvPr>
            <p:ph idx="1"/>
          </p:nvPr>
        </p:nvPicPr>
        <p:blipFill>
          <a:blip r:embed="rId2"/>
          <a:stretch>
            <a:fillRect/>
          </a:stretch>
        </p:blipFill>
        <p:spPr>
          <a:xfrm>
            <a:off x="838201" y="-500339"/>
            <a:ext cx="10650966" cy="8002828"/>
          </a:xfrm>
          <a:prstGeom prst="rect">
            <a:avLst/>
          </a:prstGeom>
        </p:spPr>
      </p:pic>
      <p:sp>
        <p:nvSpPr>
          <p:cNvPr id="6" name="Gleichschenkliges Dreieck 5">
            <a:hlinkClick r:id="rId3"/>
          </p:cNvPr>
          <p:cNvSpPr/>
          <p:nvPr/>
        </p:nvSpPr>
        <p:spPr>
          <a:xfrm rot="5400000">
            <a:off x="5694738" y="2629304"/>
            <a:ext cx="1060704" cy="914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6681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nSpc>
                <a:spcPct val="100000"/>
              </a:lnSpc>
            </a:pPr>
            <a:r>
              <a:rPr lang="de-DE" b="1" dirty="0" smtClean="0"/>
              <a:t> </a:t>
            </a:r>
            <a:br>
              <a:rPr lang="de-DE" b="1" dirty="0" smtClean="0"/>
            </a:br>
            <a:r>
              <a:rPr lang="de-DE" b="1" dirty="0"/>
              <a:t/>
            </a:r>
            <a:br>
              <a:rPr lang="de-DE" b="1" dirty="0"/>
            </a:br>
            <a:r>
              <a:rPr lang="de-DE" b="1" dirty="0" smtClean="0"/>
              <a:t>3.2 </a:t>
            </a:r>
            <a:r>
              <a:rPr lang="de-DE" b="1" dirty="0"/>
              <a:t>Sauerstoff fördert die </a:t>
            </a:r>
            <a:r>
              <a:rPr lang="de-DE" b="1" dirty="0" smtClean="0"/>
              <a:t>Verbrennung - Glimmspanprobe</a:t>
            </a:r>
            <a:r>
              <a:rPr lang="de-DE" dirty="0"/>
              <a:t/>
            </a:r>
            <a:br>
              <a:rPr lang="de-DE" dirty="0"/>
            </a:br>
            <a:endParaRPr lang="de-DE" dirty="0"/>
          </a:p>
        </p:txBody>
      </p:sp>
      <p:sp>
        <p:nvSpPr>
          <p:cNvPr id="3" name="Inhaltsplatzhalter 2"/>
          <p:cNvSpPr>
            <a:spLocks noGrp="1"/>
          </p:cNvSpPr>
          <p:nvPr>
            <p:ph idx="1"/>
          </p:nvPr>
        </p:nvSpPr>
        <p:spPr>
          <a:xfrm>
            <a:off x="838200" y="2700169"/>
            <a:ext cx="6950335" cy="3476793"/>
          </a:xfrm>
        </p:spPr>
        <p:txBody>
          <a:bodyPr>
            <a:normAutofit fontScale="70000" lnSpcReduction="20000"/>
          </a:bodyPr>
          <a:lstStyle/>
          <a:p>
            <a:pPr marL="0" indent="0">
              <a:buNone/>
            </a:pPr>
            <a:r>
              <a:rPr lang="de-DE" dirty="0"/>
              <a:t>Sauerstoff fördert die Verbrennung ist selbst aber nicht brennbar. </a:t>
            </a:r>
          </a:p>
          <a:p>
            <a:pPr marL="0" indent="0">
              <a:buNone/>
            </a:pPr>
            <a:endParaRPr lang="de-DE" dirty="0"/>
          </a:p>
          <a:p>
            <a:pPr marL="0" indent="0">
              <a:buNone/>
            </a:pPr>
            <a:r>
              <a:rPr lang="de-DE" dirty="0"/>
              <a:t>Durchführung: </a:t>
            </a:r>
            <a:r>
              <a:rPr lang="de-DE" b="1" dirty="0"/>
              <a:t>Lehrerexperiment!</a:t>
            </a:r>
            <a:endParaRPr lang="de-DE" dirty="0"/>
          </a:p>
          <a:p>
            <a:pPr marL="0" indent="0">
              <a:buNone/>
            </a:pPr>
            <a:r>
              <a:rPr lang="de-DE" dirty="0"/>
              <a:t> </a:t>
            </a:r>
          </a:p>
          <a:p>
            <a:pPr marL="0" indent="0">
              <a:buNone/>
            </a:pPr>
            <a:r>
              <a:rPr lang="de-DE" dirty="0"/>
              <a:t>Kaliumpermanganat wird trocken in einem Reagenzglas erhitzt, Sauerstoff wird freigesetzt, daneben entsteht Braunstein. Ein glimmender Holzspieß (Glimmspan) wird in das Reagenzglas gehalten und glüht hell auf/entflammt sogar. </a:t>
            </a:r>
          </a:p>
          <a:p>
            <a:pPr marL="0" indent="0">
              <a:buNone/>
            </a:pPr>
            <a:r>
              <a:rPr lang="de-DE" b="1" dirty="0"/>
              <a:t> </a:t>
            </a:r>
            <a:endParaRPr lang="de-DE" dirty="0"/>
          </a:p>
          <a:p>
            <a:pPr marL="0" indent="0">
              <a:buNone/>
            </a:pPr>
            <a:r>
              <a:rPr lang="de-DE" dirty="0"/>
              <a:t>Achtung: Durch rücklaufendes Kondenswasser kann es zum Springen des Reagenz-glases kommen. Das schräge Einspannen des Reagenzglases soll das verhindern.</a:t>
            </a:r>
          </a:p>
          <a:p>
            <a:pPr marL="0" indent="0">
              <a:buNone/>
            </a:pPr>
            <a:endParaRPr lang="de-DE" dirty="0"/>
          </a:p>
        </p:txBody>
      </p:sp>
      <p:sp>
        <p:nvSpPr>
          <p:cNvPr id="4" name="Rechteck 3"/>
          <p:cNvSpPr/>
          <p:nvPr/>
        </p:nvSpPr>
        <p:spPr>
          <a:xfrm>
            <a:off x="9595945" y="5448530"/>
            <a:ext cx="2385848" cy="984885"/>
          </a:xfrm>
          <a:prstGeom prst="rect">
            <a:avLst/>
          </a:prstGeom>
        </p:spPr>
        <p:txBody>
          <a:bodyPr wrap="square">
            <a:spAutoFit/>
          </a:bodyPr>
          <a:lstStyle/>
          <a:p>
            <a:r>
              <a:rPr lang="de-DE" b="1" dirty="0" smtClean="0">
                <a:solidFill>
                  <a:schemeClr val="accent1">
                    <a:lumMod val="50000"/>
                  </a:schemeClr>
                </a:solidFill>
                <a:hlinkClick r:id="rId2" action="ppaction://hlinksldjump"/>
              </a:rPr>
              <a:t>Zurück zum </a:t>
            </a:r>
            <a:r>
              <a:rPr lang="de-DE" sz="4000" dirty="0" smtClean="0">
                <a:hlinkClick r:id="rId2" action="ppaction://hlinksldjump"/>
              </a:rPr>
              <a:t>»</a:t>
            </a:r>
            <a:endParaRPr lang="de-DE" dirty="0" smtClean="0">
              <a:hlinkClick r:id="rId2" action="ppaction://hlinksldjump"/>
            </a:endParaRPr>
          </a:p>
          <a:p>
            <a:r>
              <a:rPr lang="de-DE" b="1" dirty="0" smtClean="0">
                <a:solidFill>
                  <a:schemeClr val="accent1">
                    <a:lumMod val="50000"/>
                  </a:schemeClr>
                </a:solidFill>
                <a:hlinkClick r:id="rId2" action="ppaction://hlinksldjump"/>
              </a:rPr>
              <a:t>Inhaltsverzeichnis</a:t>
            </a:r>
            <a:endParaRPr lang="de-DE" b="1" dirty="0">
              <a:solidFill>
                <a:schemeClr val="accent1">
                  <a:lumMod val="50000"/>
                </a:schemeClr>
              </a:solidFill>
            </a:endParaRPr>
          </a:p>
        </p:txBody>
      </p:sp>
      <p:sp>
        <p:nvSpPr>
          <p:cNvPr id="5" name="Rechteck 4"/>
          <p:cNvSpPr/>
          <p:nvPr/>
        </p:nvSpPr>
        <p:spPr>
          <a:xfrm>
            <a:off x="9469821" y="2840062"/>
            <a:ext cx="2157898" cy="523220"/>
          </a:xfrm>
          <a:prstGeom prst="rect">
            <a:avLst/>
          </a:prstGeom>
          <a:solidFill>
            <a:schemeClr val="accent1"/>
          </a:solidFill>
        </p:spPr>
        <p:txBody>
          <a:bodyPr wrap="none">
            <a:spAutoFit/>
          </a:bodyPr>
          <a:lstStyle/>
          <a:p>
            <a:pPr lvl="0"/>
            <a:r>
              <a:rPr lang="de-DE" sz="2800" b="1" dirty="0" err="1" smtClean="0">
                <a:solidFill>
                  <a:prstClr val="black"/>
                </a:solidFill>
                <a:hlinkClick r:id="rId3"/>
              </a:rPr>
              <a:t>Erklärvideo</a:t>
            </a:r>
            <a:r>
              <a:rPr lang="de-DE" sz="2800" b="1" dirty="0" smtClean="0">
                <a:solidFill>
                  <a:prstClr val="black"/>
                </a:solidFill>
                <a:hlinkClick r:id="rId3"/>
              </a:rPr>
              <a:t> </a:t>
            </a:r>
            <a:r>
              <a:rPr lang="de-DE" sz="2800" b="1" dirty="0">
                <a:solidFill>
                  <a:prstClr val="black"/>
                </a:solidFill>
                <a:hlinkClick r:id="rId3"/>
              </a:rPr>
              <a:t>»</a:t>
            </a:r>
            <a:endParaRPr lang="de-DE" sz="2800" b="1" dirty="0">
              <a:solidFill>
                <a:prstClr val="black"/>
              </a:solidFill>
            </a:endParaRPr>
          </a:p>
        </p:txBody>
      </p:sp>
    </p:spTree>
    <p:extLst>
      <p:ext uri="{BB962C8B-B14F-4D97-AF65-F5344CB8AC3E}">
        <p14:creationId xmlns:p14="http://schemas.microsoft.com/office/powerpoint/2010/main" val="1019973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nSpc>
                <a:spcPts val="1200"/>
              </a:lnSpc>
            </a:pPr>
            <a:r>
              <a:rPr lang="de-DE" b="1" dirty="0"/>
              <a:t>3.3 Kerzenflamme</a:t>
            </a:r>
            <a:r>
              <a:rPr lang="de-DE" dirty="0"/>
              <a:t/>
            </a:r>
            <a:br>
              <a:rPr lang="de-DE" dirty="0"/>
            </a:br>
            <a:r>
              <a:rPr lang="de-DE" dirty="0"/>
              <a:t/>
            </a:r>
            <a:br>
              <a:rPr lang="de-DE" dirty="0"/>
            </a:br>
            <a:endParaRPr lang="de-DE" dirty="0"/>
          </a:p>
        </p:txBody>
      </p:sp>
      <p:sp>
        <p:nvSpPr>
          <p:cNvPr id="3" name="Inhaltsplatzhalter 2"/>
          <p:cNvSpPr>
            <a:spLocks noGrp="1"/>
          </p:cNvSpPr>
          <p:nvPr>
            <p:ph idx="1"/>
          </p:nvPr>
        </p:nvSpPr>
        <p:spPr>
          <a:xfrm>
            <a:off x="838199" y="1825625"/>
            <a:ext cx="6853519" cy="4351338"/>
          </a:xfrm>
        </p:spPr>
        <p:txBody>
          <a:bodyPr>
            <a:normAutofit fontScale="62500" lnSpcReduction="20000"/>
          </a:bodyPr>
          <a:lstStyle/>
          <a:p>
            <a:pPr marL="0" indent="0">
              <a:buNone/>
            </a:pPr>
            <a:r>
              <a:rPr lang="de-DE" dirty="0"/>
              <a:t>Problemstellung: Was brennt an der Kerze? </a:t>
            </a:r>
          </a:p>
          <a:p>
            <a:pPr lvl="0">
              <a:lnSpc>
                <a:spcPct val="70000"/>
              </a:lnSpc>
            </a:pPr>
            <a:r>
              <a:rPr lang="de-DE" dirty="0"/>
              <a:t>Docht</a:t>
            </a:r>
          </a:p>
          <a:p>
            <a:pPr lvl="0">
              <a:lnSpc>
                <a:spcPct val="70000"/>
              </a:lnSpc>
            </a:pPr>
            <a:r>
              <a:rPr lang="de-DE" dirty="0"/>
              <a:t>Wachs</a:t>
            </a:r>
          </a:p>
          <a:p>
            <a:pPr lvl="0">
              <a:lnSpc>
                <a:spcPct val="70000"/>
              </a:lnSpc>
            </a:pPr>
            <a:r>
              <a:rPr lang="de-DE" dirty="0"/>
              <a:t>...</a:t>
            </a:r>
          </a:p>
          <a:p>
            <a:pPr marL="0" indent="0">
              <a:buNone/>
            </a:pPr>
            <a:endParaRPr lang="de-DE" dirty="0" smtClean="0"/>
          </a:p>
          <a:p>
            <a:pPr marL="0" indent="0">
              <a:buNone/>
            </a:pPr>
            <a:r>
              <a:rPr lang="de-DE" dirty="0" smtClean="0"/>
              <a:t>Durchführung</a:t>
            </a:r>
            <a:r>
              <a:rPr lang="de-DE" dirty="0"/>
              <a:t>: </a:t>
            </a:r>
            <a:r>
              <a:rPr lang="de-DE" b="1" dirty="0"/>
              <a:t>Zuerst Lehrerdemonstration! Dann Schülerexperiment!</a:t>
            </a:r>
            <a:endParaRPr lang="de-DE" dirty="0"/>
          </a:p>
          <a:p>
            <a:pPr marL="0" indent="0">
              <a:buNone/>
            </a:pPr>
            <a:r>
              <a:rPr lang="de-DE" dirty="0"/>
              <a:t>Eine Kerze anzünden, kurze Zeit brennen lassen und vorsichtig </a:t>
            </a:r>
            <a:r>
              <a:rPr lang="de-DE" dirty="0" smtClean="0"/>
              <a:t>auspusten</a:t>
            </a:r>
            <a:r>
              <a:rPr lang="de-DE" dirty="0"/>
              <a:t>. Die Kerze lässt sich kurze Zeit nach dem Löschen mit einem Streichholz wieder entzünden ohne den Docht mit der Flamme zu berühren.</a:t>
            </a:r>
          </a:p>
          <a:p>
            <a:pPr marL="0" indent="0">
              <a:buNone/>
            </a:pPr>
            <a:r>
              <a:rPr lang="de-DE" dirty="0">
                <a:sym typeface="Wingdings" panose="05000000000000000000" pitchFamily="2" charset="2"/>
              </a:rPr>
              <a:t></a:t>
            </a:r>
            <a:r>
              <a:rPr lang="de-DE" dirty="0"/>
              <a:t> </a:t>
            </a:r>
            <a:r>
              <a:rPr lang="de-DE" dirty="0" smtClean="0"/>
              <a:t>Problemstellung: </a:t>
            </a:r>
            <a:r>
              <a:rPr lang="de-DE" dirty="0"/>
              <a:t>W</a:t>
            </a:r>
            <a:r>
              <a:rPr lang="de-DE" dirty="0" smtClean="0"/>
              <a:t>as </a:t>
            </a:r>
            <a:r>
              <a:rPr lang="de-DE" dirty="0"/>
              <a:t>befindet sich brennbares zwischen Docht und Zündholz?</a:t>
            </a:r>
          </a:p>
          <a:p>
            <a:pPr marL="0" indent="0">
              <a:buNone/>
            </a:pPr>
            <a:r>
              <a:rPr lang="de-DE" dirty="0"/>
              <a:t>Im Anschluss führen die Schüler das Experiment selbst durch und entdecken, dass sich Rauch/eine „Wachsgaswolke“ um den Docht befindet der/die sich mit Hilfe der Flamme wieder entzünden lässt und dann auf den Docht überspringt</a:t>
            </a:r>
            <a:r>
              <a:rPr lang="de-DE" dirty="0" smtClean="0"/>
              <a:t>.</a:t>
            </a:r>
            <a:endParaRPr lang="de-DE" dirty="0"/>
          </a:p>
        </p:txBody>
      </p:sp>
      <p:sp>
        <p:nvSpPr>
          <p:cNvPr id="4" name="Rechteck 3"/>
          <p:cNvSpPr/>
          <p:nvPr/>
        </p:nvSpPr>
        <p:spPr>
          <a:xfrm>
            <a:off x="9659006" y="5511592"/>
            <a:ext cx="2196662" cy="984885"/>
          </a:xfrm>
          <a:prstGeom prst="rect">
            <a:avLst/>
          </a:prstGeom>
        </p:spPr>
        <p:txBody>
          <a:bodyPr wrap="square">
            <a:spAutoFit/>
          </a:bodyPr>
          <a:lstStyle/>
          <a:p>
            <a:r>
              <a:rPr lang="de-DE" b="1" dirty="0" smtClean="0">
                <a:solidFill>
                  <a:schemeClr val="accent1">
                    <a:lumMod val="50000"/>
                  </a:schemeClr>
                </a:solidFill>
                <a:hlinkClick r:id="rId2" action="ppaction://hlinksldjump"/>
              </a:rPr>
              <a:t>Zurück zum </a:t>
            </a:r>
            <a:r>
              <a:rPr lang="de-DE" sz="4000" dirty="0" smtClean="0">
                <a:hlinkClick r:id="rId2" action="ppaction://hlinksldjump"/>
              </a:rPr>
              <a:t>»</a:t>
            </a:r>
            <a:endParaRPr lang="de-DE" dirty="0" smtClean="0">
              <a:hlinkClick r:id="rId2" action="ppaction://hlinksldjump"/>
            </a:endParaRPr>
          </a:p>
          <a:p>
            <a:r>
              <a:rPr lang="de-DE" b="1" dirty="0" smtClean="0">
                <a:solidFill>
                  <a:schemeClr val="accent1">
                    <a:lumMod val="50000"/>
                  </a:schemeClr>
                </a:solidFill>
                <a:hlinkClick r:id="rId2" action="ppaction://hlinksldjump"/>
              </a:rPr>
              <a:t>Inhaltsverzeichnis</a:t>
            </a:r>
            <a:endParaRPr lang="de-DE" b="1" dirty="0">
              <a:solidFill>
                <a:schemeClr val="accent1">
                  <a:lumMod val="50000"/>
                </a:schemeClr>
              </a:solidFill>
            </a:endParaRPr>
          </a:p>
        </p:txBody>
      </p:sp>
      <p:sp>
        <p:nvSpPr>
          <p:cNvPr id="5" name="Rechteck 4"/>
          <p:cNvSpPr/>
          <p:nvPr/>
        </p:nvSpPr>
        <p:spPr>
          <a:xfrm>
            <a:off x="9469821" y="2840062"/>
            <a:ext cx="2157898" cy="523220"/>
          </a:xfrm>
          <a:prstGeom prst="rect">
            <a:avLst/>
          </a:prstGeom>
          <a:solidFill>
            <a:schemeClr val="accent1"/>
          </a:solidFill>
        </p:spPr>
        <p:txBody>
          <a:bodyPr wrap="none">
            <a:spAutoFit/>
          </a:bodyPr>
          <a:lstStyle/>
          <a:p>
            <a:pPr lvl="0"/>
            <a:r>
              <a:rPr lang="de-DE" sz="2800" b="1" dirty="0" err="1" smtClean="0">
                <a:solidFill>
                  <a:prstClr val="black"/>
                </a:solidFill>
                <a:hlinkClick r:id="rId3"/>
              </a:rPr>
              <a:t>Erklärvideo</a:t>
            </a:r>
            <a:r>
              <a:rPr lang="de-DE" sz="2800" b="1" dirty="0" smtClean="0">
                <a:solidFill>
                  <a:prstClr val="black"/>
                </a:solidFill>
                <a:hlinkClick r:id="rId3"/>
              </a:rPr>
              <a:t> </a:t>
            </a:r>
            <a:r>
              <a:rPr lang="de-DE" sz="2800" b="1" dirty="0">
                <a:solidFill>
                  <a:prstClr val="black"/>
                </a:solidFill>
                <a:hlinkClick r:id="rId3"/>
              </a:rPr>
              <a:t>»</a:t>
            </a:r>
            <a:endParaRPr lang="de-DE" sz="2800" b="1" dirty="0">
              <a:solidFill>
                <a:prstClr val="black"/>
              </a:solidFill>
            </a:endParaRPr>
          </a:p>
        </p:txBody>
      </p:sp>
    </p:spTree>
    <p:extLst>
      <p:ext uri="{BB962C8B-B14F-4D97-AF65-F5344CB8AC3E}">
        <p14:creationId xmlns:p14="http://schemas.microsoft.com/office/powerpoint/2010/main" val="931211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nSpc>
                <a:spcPts val="1200"/>
              </a:lnSpc>
            </a:pPr>
            <a:r>
              <a:rPr lang="de-DE" dirty="0"/>
              <a:t/>
            </a:r>
            <a:br>
              <a:rPr lang="de-DE" dirty="0"/>
            </a:br>
            <a:r>
              <a:rPr lang="de-DE" b="1" dirty="0"/>
              <a:t>3.4 Temperaturzonen in der Kerzenflamme </a:t>
            </a:r>
            <a:r>
              <a:rPr lang="de-DE" dirty="0"/>
              <a:t/>
            </a:r>
            <a:br>
              <a:rPr lang="de-DE" dirty="0"/>
            </a:br>
            <a:endParaRPr lang="de-DE" dirty="0"/>
          </a:p>
        </p:txBody>
      </p:sp>
      <p:sp>
        <p:nvSpPr>
          <p:cNvPr id="3" name="Inhaltsplatzhalter 2"/>
          <p:cNvSpPr>
            <a:spLocks noGrp="1"/>
          </p:cNvSpPr>
          <p:nvPr>
            <p:ph idx="1"/>
          </p:nvPr>
        </p:nvSpPr>
        <p:spPr>
          <a:xfrm>
            <a:off x="838199" y="1825625"/>
            <a:ext cx="6821245" cy="4351338"/>
          </a:xfrm>
        </p:spPr>
        <p:txBody>
          <a:bodyPr>
            <a:normAutofit fontScale="62500" lnSpcReduction="20000"/>
          </a:bodyPr>
          <a:lstStyle/>
          <a:p>
            <a:pPr marL="0" indent="0">
              <a:buNone/>
            </a:pPr>
            <a:r>
              <a:rPr lang="de-DE" dirty="0"/>
              <a:t>Ziel der Übung ist die Erkenntnis, dass die Temperatur innerhalb der Kerzenflamme nicht überall gleich hoch ist.</a:t>
            </a:r>
          </a:p>
          <a:p>
            <a:pPr marL="0" indent="0">
              <a:buNone/>
            </a:pPr>
            <a:r>
              <a:rPr lang="de-DE" dirty="0"/>
              <a:t>Durchführung: </a:t>
            </a:r>
          </a:p>
          <a:p>
            <a:pPr lvl="0"/>
            <a:r>
              <a:rPr lang="de-DE" dirty="0"/>
              <a:t>Zeichne eine Kerzenflamme und beschrifte sie mit Flammenkern, </a:t>
            </a:r>
            <a:r>
              <a:rPr lang="de-DE" dirty="0" smtClean="0"/>
              <a:t>Flammenmantel </a:t>
            </a:r>
            <a:r>
              <a:rPr lang="de-DE" dirty="0"/>
              <a:t>und Flammensaum.</a:t>
            </a:r>
          </a:p>
          <a:p>
            <a:pPr lvl="0"/>
            <a:r>
              <a:rPr lang="de-DE" dirty="0"/>
              <a:t>Halte </a:t>
            </a:r>
            <a:r>
              <a:rPr lang="de-DE" dirty="0" smtClean="0"/>
              <a:t>Schaschlik-Spieße </a:t>
            </a:r>
            <a:r>
              <a:rPr lang="de-DE" dirty="0"/>
              <a:t>waagerecht in unterschiedlicher Höhe (u.a. an der Flammenspitze, auf Dochthöhe, an der Flammenbasis) in die Kerzenflamme bis sich der Holzspieß verfärbt.</a:t>
            </a:r>
          </a:p>
          <a:p>
            <a:pPr lvl="0"/>
            <a:r>
              <a:rPr lang="de-DE" dirty="0"/>
              <a:t>Betrachte den Zahnstocher. Wo ist er mehr verkohlt? Was bedeutet das?</a:t>
            </a:r>
          </a:p>
          <a:p>
            <a:pPr lvl="0"/>
            <a:r>
              <a:rPr lang="de-DE" dirty="0"/>
              <a:t>Markiere die heißeste Zone in der Flamme.</a:t>
            </a:r>
          </a:p>
          <a:p>
            <a:pPr marL="0" indent="0">
              <a:buNone/>
            </a:pPr>
            <a:r>
              <a:rPr lang="de-DE" dirty="0" smtClean="0"/>
              <a:t>Der Spieß </a:t>
            </a:r>
            <a:r>
              <a:rPr lang="de-DE" dirty="0"/>
              <a:t>ist durch die Flamme leicht angesengt. Dass die hinterlassene Spur am Rand dunkler ist als in der Mitte, </a:t>
            </a:r>
            <a:r>
              <a:rPr lang="de-DE" dirty="0" smtClean="0"/>
              <a:t>bedeutet, </a:t>
            </a:r>
            <a:r>
              <a:rPr lang="de-DE" dirty="0"/>
              <a:t>dass die Flamme am Rand heißer ist als im Zentrum. Im Inneren der Kerzenflamme fehlt der nötige Sauerstoff. Deshalb ist die Flamme dort weniger heiß als am Flammenrand. </a:t>
            </a:r>
          </a:p>
        </p:txBody>
      </p:sp>
      <p:sp>
        <p:nvSpPr>
          <p:cNvPr id="4" name="Rechteck 3"/>
          <p:cNvSpPr/>
          <p:nvPr/>
        </p:nvSpPr>
        <p:spPr>
          <a:xfrm>
            <a:off x="9501351" y="5490571"/>
            <a:ext cx="2417379" cy="984885"/>
          </a:xfrm>
          <a:prstGeom prst="rect">
            <a:avLst/>
          </a:prstGeom>
        </p:spPr>
        <p:txBody>
          <a:bodyPr wrap="square">
            <a:spAutoFit/>
          </a:bodyPr>
          <a:lstStyle/>
          <a:p>
            <a:r>
              <a:rPr lang="de-DE" b="1" dirty="0" smtClean="0">
                <a:solidFill>
                  <a:schemeClr val="accent1">
                    <a:lumMod val="50000"/>
                  </a:schemeClr>
                </a:solidFill>
                <a:hlinkClick r:id="rId2" action="ppaction://hlinksldjump"/>
              </a:rPr>
              <a:t>Zurück zum </a:t>
            </a:r>
            <a:r>
              <a:rPr lang="de-DE" sz="4000" dirty="0" smtClean="0">
                <a:hlinkClick r:id="rId2" action="ppaction://hlinksldjump"/>
              </a:rPr>
              <a:t>»</a:t>
            </a:r>
            <a:endParaRPr lang="de-DE" dirty="0" smtClean="0">
              <a:hlinkClick r:id="rId2" action="ppaction://hlinksldjump"/>
            </a:endParaRPr>
          </a:p>
          <a:p>
            <a:r>
              <a:rPr lang="de-DE" b="1" dirty="0" smtClean="0">
                <a:solidFill>
                  <a:schemeClr val="accent1">
                    <a:lumMod val="50000"/>
                  </a:schemeClr>
                </a:solidFill>
                <a:hlinkClick r:id="rId2" action="ppaction://hlinksldjump"/>
              </a:rPr>
              <a:t>Inhaltsverzeichnis</a:t>
            </a:r>
            <a:endParaRPr lang="de-DE" b="1" dirty="0">
              <a:solidFill>
                <a:schemeClr val="accent1">
                  <a:lumMod val="50000"/>
                </a:schemeClr>
              </a:solidFill>
            </a:endParaRPr>
          </a:p>
        </p:txBody>
      </p:sp>
      <p:sp>
        <p:nvSpPr>
          <p:cNvPr id="6" name="Rechteck 5"/>
          <p:cNvSpPr/>
          <p:nvPr/>
        </p:nvSpPr>
        <p:spPr>
          <a:xfrm>
            <a:off x="9469821" y="2928002"/>
            <a:ext cx="2239652" cy="523220"/>
          </a:xfrm>
          <a:prstGeom prst="rect">
            <a:avLst/>
          </a:prstGeom>
          <a:solidFill>
            <a:schemeClr val="accent1"/>
          </a:solidFill>
        </p:spPr>
        <p:txBody>
          <a:bodyPr wrap="none">
            <a:spAutoFit/>
          </a:bodyPr>
          <a:lstStyle/>
          <a:p>
            <a:pPr lvl="0"/>
            <a:r>
              <a:rPr lang="de-DE" sz="2800" b="1" dirty="0" err="1" smtClean="0">
                <a:solidFill>
                  <a:prstClr val="black"/>
                </a:solidFill>
                <a:hlinkClick r:id="rId3"/>
              </a:rPr>
              <a:t>Erklärvideo</a:t>
            </a:r>
            <a:r>
              <a:rPr lang="de-DE" sz="2800" b="1" dirty="0" smtClean="0">
                <a:solidFill>
                  <a:prstClr val="black"/>
                </a:solidFill>
                <a:hlinkClick r:id="rId3"/>
              </a:rPr>
              <a:t>  </a:t>
            </a:r>
            <a:r>
              <a:rPr lang="de-DE" sz="2800" b="1" dirty="0">
                <a:solidFill>
                  <a:prstClr val="black"/>
                </a:solidFill>
                <a:hlinkClick r:id="rId3"/>
              </a:rPr>
              <a:t>»</a:t>
            </a:r>
            <a:endParaRPr lang="de-DE" sz="2800" b="1" dirty="0">
              <a:solidFill>
                <a:prstClr val="black"/>
              </a:solidFill>
            </a:endParaRPr>
          </a:p>
        </p:txBody>
      </p:sp>
    </p:spTree>
    <p:extLst>
      <p:ext uri="{BB962C8B-B14F-4D97-AF65-F5344CB8AC3E}">
        <p14:creationId xmlns:p14="http://schemas.microsoft.com/office/powerpoint/2010/main" val="2892881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nSpc>
                <a:spcPts val="1200"/>
              </a:lnSpc>
            </a:pPr>
            <a:r>
              <a:rPr lang="de-DE" dirty="0"/>
              <a:t/>
            </a:r>
            <a:br>
              <a:rPr lang="de-DE" dirty="0"/>
            </a:br>
            <a:r>
              <a:rPr lang="de-DE" b="1" dirty="0"/>
              <a:t>4.1 Das richtige Auspusten einer Kerze</a:t>
            </a:r>
            <a:r>
              <a:rPr lang="de-DE" dirty="0"/>
              <a:t/>
            </a:r>
            <a:br>
              <a:rPr lang="de-DE" dirty="0"/>
            </a:br>
            <a:r>
              <a:rPr lang="de-DE" dirty="0"/>
              <a:t/>
            </a:r>
            <a:br>
              <a:rPr lang="de-DE" dirty="0"/>
            </a:br>
            <a:endParaRPr lang="de-DE" dirty="0"/>
          </a:p>
        </p:txBody>
      </p:sp>
      <p:sp>
        <p:nvSpPr>
          <p:cNvPr id="3" name="Inhaltsplatzhalter 2"/>
          <p:cNvSpPr>
            <a:spLocks noGrp="1"/>
          </p:cNvSpPr>
          <p:nvPr>
            <p:ph idx="1"/>
          </p:nvPr>
        </p:nvSpPr>
        <p:spPr>
          <a:xfrm>
            <a:off x="838200" y="1690688"/>
            <a:ext cx="7703372" cy="4486275"/>
          </a:xfrm>
        </p:spPr>
        <p:txBody>
          <a:bodyPr>
            <a:noAutofit/>
          </a:bodyPr>
          <a:lstStyle/>
          <a:p>
            <a:pPr marL="0" indent="0">
              <a:buNone/>
            </a:pPr>
            <a:r>
              <a:rPr lang="de-DE" sz="1800" dirty="0"/>
              <a:t>Das Auspusten ist die gängigste Methode eine Kerze zu löschen. Ist sie aber auch die beste?</a:t>
            </a:r>
          </a:p>
          <a:p>
            <a:pPr marL="0" indent="0">
              <a:buNone/>
            </a:pPr>
            <a:r>
              <a:rPr lang="de-DE" sz="1800" dirty="0"/>
              <a:t> </a:t>
            </a:r>
          </a:p>
          <a:p>
            <a:pPr marL="0" indent="0">
              <a:buNone/>
            </a:pPr>
            <a:r>
              <a:rPr lang="de-DE" sz="1800" dirty="0" smtClean="0"/>
              <a:t>Ziel </a:t>
            </a:r>
            <a:r>
              <a:rPr lang="de-DE" sz="1800" dirty="0"/>
              <a:t>der Übung ist es den Schülerinnen und Schülern zu zeigen, dass das Auspusten mit gewissen Risiken verbunden ist und Alternativen aufzuzeigen.</a:t>
            </a:r>
          </a:p>
          <a:p>
            <a:pPr marL="0" indent="0">
              <a:buNone/>
            </a:pPr>
            <a:r>
              <a:rPr lang="de-DE" sz="1800" dirty="0"/>
              <a:t> </a:t>
            </a:r>
          </a:p>
          <a:p>
            <a:pPr marL="0" indent="0">
              <a:buNone/>
            </a:pPr>
            <a:r>
              <a:rPr lang="de-DE" sz="1800" dirty="0"/>
              <a:t>Durchführung:</a:t>
            </a:r>
          </a:p>
          <a:p>
            <a:pPr lvl="0">
              <a:lnSpc>
                <a:spcPct val="70000"/>
              </a:lnSpc>
            </a:pPr>
            <a:r>
              <a:rPr lang="de-DE" sz="1800" dirty="0"/>
              <a:t>Zünde ein Teelicht an und lasse es eine kurze Zeit brennen.</a:t>
            </a:r>
          </a:p>
          <a:p>
            <a:pPr lvl="0">
              <a:lnSpc>
                <a:spcPct val="70000"/>
              </a:lnSpc>
            </a:pPr>
            <a:r>
              <a:rPr lang="de-DE" sz="1800" dirty="0"/>
              <a:t>Puste die Flamme aus und beobachte, was </a:t>
            </a:r>
            <a:r>
              <a:rPr lang="de-DE" sz="1800" dirty="0" smtClean="0"/>
              <a:t>passiert.</a:t>
            </a:r>
            <a:endParaRPr lang="de-DE" sz="1800" dirty="0"/>
          </a:p>
          <a:p>
            <a:pPr lvl="0">
              <a:lnSpc>
                <a:spcPct val="70000"/>
              </a:lnSpc>
            </a:pPr>
            <a:r>
              <a:rPr lang="de-DE" sz="1800" dirty="0" smtClean="0"/>
              <a:t>Überlege, </a:t>
            </a:r>
            <a:r>
              <a:rPr lang="de-DE" sz="1800" dirty="0"/>
              <a:t>welche Alternativen es gibt um die Kerzenflamme zu löschen.</a:t>
            </a:r>
          </a:p>
          <a:p>
            <a:pPr marL="0" indent="0">
              <a:buNone/>
            </a:pPr>
            <a:r>
              <a:rPr lang="de-DE" sz="1800" dirty="0"/>
              <a:t> </a:t>
            </a:r>
          </a:p>
          <a:p>
            <a:pPr marL="0" indent="0">
              <a:buNone/>
            </a:pPr>
            <a:r>
              <a:rPr lang="de-DE" sz="1800" dirty="0"/>
              <a:t>Hintergrund: Der Luftzug bläst das brennende Wachs vom Docht weg, der Flamme fehlt hier der Brennmaterialnachschub. Der Docht </a:t>
            </a:r>
            <a:r>
              <a:rPr lang="de-DE" sz="1800" dirty="0" err="1"/>
              <a:t>kühlt</a:t>
            </a:r>
            <a:r>
              <a:rPr lang="de-DE" sz="1800" dirty="0"/>
              <a:t> unter die notwendige </a:t>
            </a:r>
            <a:r>
              <a:rPr lang="de-DE" sz="1800" dirty="0" err="1"/>
              <a:t>Zü</a:t>
            </a:r>
            <a:r>
              <a:rPr lang="de-DE" sz="1800" dirty="0" err="1" smtClean="0"/>
              <a:t>ndtemperatur</a:t>
            </a:r>
            <a:r>
              <a:rPr lang="de-DE" sz="1800" dirty="0" smtClean="0"/>
              <a:t> </a:t>
            </a:r>
            <a:r>
              <a:rPr lang="de-DE" sz="1800" dirty="0"/>
              <a:t>ab und die Kerze verlöscht. </a:t>
            </a:r>
          </a:p>
        </p:txBody>
      </p:sp>
      <p:sp>
        <p:nvSpPr>
          <p:cNvPr id="4" name="Rechteck 3"/>
          <p:cNvSpPr/>
          <p:nvPr/>
        </p:nvSpPr>
        <p:spPr>
          <a:xfrm>
            <a:off x="9837683" y="5522103"/>
            <a:ext cx="2196662" cy="984885"/>
          </a:xfrm>
          <a:prstGeom prst="rect">
            <a:avLst/>
          </a:prstGeom>
        </p:spPr>
        <p:txBody>
          <a:bodyPr wrap="square">
            <a:spAutoFit/>
          </a:bodyPr>
          <a:lstStyle/>
          <a:p>
            <a:r>
              <a:rPr lang="de-DE" b="1" dirty="0" smtClean="0">
                <a:solidFill>
                  <a:schemeClr val="accent1">
                    <a:lumMod val="50000"/>
                  </a:schemeClr>
                </a:solidFill>
                <a:hlinkClick r:id="rId2" action="ppaction://hlinksldjump"/>
              </a:rPr>
              <a:t>Zurück zum </a:t>
            </a:r>
            <a:r>
              <a:rPr lang="de-DE" sz="4000" dirty="0" smtClean="0">
                <a:hlinkClick r:id="rId2" action="ppaction://hlinksldjump"/>
              </a:rPr>
              <a:t>»</a:t>
            </a:r>
            <a:endParaRPr lang="de-DE" dirty="0" smtClean="0">
              <a:hlinkClick r:id="rId2" action="ppaction://hlinksldjump"/>
            </a:endParaRPr>
          </a:p>
          <a:p>
            <a:r>
              <a:rPr lang="de-DE" b="1" dirty="0" smtClean="0">
                <a:solidFill>
                  <a:schemeClr val="accent1">
                    <a:lumMod val="50000"/>
                  </a:schemeClr>
                </a:solidFill>
                <a:hlinkClick r:id="rId2" action="ppaction://hlinksldjump"/>
              </a:rPr>
              <a:t>Inhaltsverzeichnis</a:t>
            </a:r>
            <a:endParaRPr lang="de-DE" b="1" dirty="0">
              <a:solidFill>
                <a:schemeClr val="accent1">
                  <a:lumMod val="50000"/>
                </a:schemeClr>
              </a:solidFill>
            </a:endParaRPr>
          </a:p>
        </p:txBody>
      </p:sp>
    </p:spTree>
    <p:extLst>
      <p:ext uri="{BB962C8B-B14F-4D97-AF65-F5344CB8AC3E}">
        <p14:creationId xmlns:p14="http://schemas.microsoft.com/office/powerpoint/2010/main" val="31385293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nSpc>
                <a:spcPct val="100000"/>
              </a:lnSpc>
            </a:pPr>
            <a:r>
              <a:rPr lang="de-DE" dirty="0"/>
              <a:t/>
            </a:r>
            <a:br>
              <a:rPr lang="de-DE" dirty="0"/>
            </a:br>
            <a:r>
              <a:rPr lang="de-DE" b="1" dirty="0"/>
              <a:t>4.2 Das Ersticken einer Flamme durch Luftabschluss</a:t>
            </a:r>
            <a:r>
              <a:rPr lang="de-DE" dirty="0"/>
              <a:t/>
            </a:r>
            <a:br>
              <a:rPr lang="de-DE" dirty="0"/>
            </a:br>
            <a:endParaRPr lang="de-DE" dirty="0"/>
          </a:p>
        </p:txBody>
      </p:sp>
      <p:sp>
        <p:nvSpPr>
          <p:cNvPr id="3" name="Inhaltsplatzhalter 2"/>
          <p:cNvSpPr>
            <a:spLocks noGrp="1"/>
          </p:cNvSpPr>
          <p:nvPr>
            <p:ph idx="1"/>
          </p:nvPr>
        </p:nvSpPr>
        <p:spPr>
          <a:xfrm>
            <a:off x="838199" y="2366682"/>
            <a:ext cx="7638827" cy="3810281"/>
          </a:xfrm>
        </p:spPr>
        <p:txBody>
          <a:bodyPr>
            <a:noAutofit/>
          </a:bodyPr>
          <a:lstStyle/>
          <a:p>
            <a:pPr marL="0" indent="0">
              <a:buNone/>
            </a:pPr>
            <a:r>
              <a:rPr lang="de-DE" sz="1800" dirty="0"/>
              <a:t>Ziel der Übung ist die Erkenntnis, dass eine Kerze ohne Sauerstoff nicht weiter- brennen kann</a:t>
            </a:r>
            <a:r>
              <a:rPr lang="de-DE" sz="1800" dirty="0" smtClean="0"/>
              <a:t>.</a:t>
            </a:r>
            <a:endParaRPr lang="de-DE" sz="1800" dirty="0"/>
          </a:p>
          <a:p>
            <a:pPr marL="0" indent="0">
              <a:buNone/>
            </a:pPr>
            <a:r>
              <a:rPr lang="de-DE" sz="1800" dirty="0"/>
              <a:t>Durchführung:</a:t>
            </a:r>
          </a:p>
          <a:p>
            <a:pPr marL="0" indent="0">
              <a:buNone/>
            </a:pPr>
            <a:r>
              <a:rPr lang="de-DE" sz="1800" dirty="0" smtClean="0"/>
              <a:t>Stelle </a:t>
            </a:r>
            <a:r>
              <a:rPr lang="de-DE" sz="1800" dirty="0"/>
              <a:t>ein brennendes Teelicht in ein Becherglas und decke es mit Uhrglas ab (alternativ kann das Becherglas auch über die Kerze gestülpt werden).</a:t>
            </a:r>
          </a:p>
          <a:p>
            <a:pPr lvl="0"/>
            <a:r>
              <a:rPr lang="de-DE" sz="1800" dirty="0"/>
              <a:t>Beobachte was passiert.</a:t>
            </a:r>
          </a:p>
          <a:p>
            <a:pPr lvl="0"/>
            <a:r>
              <a:rPr lang="de-DE" sz="1800" dirty="0"/>
              <a:t>Führe das Experiment mit unterschiedlich großen Bechergläsern durch und halte deine Beobachtungen fest</a:t>
            </a:r>
            <a:r>
              <a:rPr lang="de-DE" sz="1800" dirty="0" smtClean="0"/>
              <a:t>.</a:t>
            </a:r>
            <a:endParaRPr lang="de-DE" sz="1800" dirty="0"/>
          </a:p>
        </p:txBody>
      </p:sp>
      <p:sp>
        <p:nvSpPr>
          <p:cNvPr id="4" name="Rechteck 3"/>
          <p:cNvSpPr/>
          <p:nvPr/>
        </p:nvSpPr>
        <p:spPr>
          <a:xfrm>
            <a:off x="9637986" y="5511592"/>
            <a:ext cx="2385848" cy="984885"/>
          </a:xfrm>
          <a:prstGeom prst="rect">
            <a:avLst/>
          </a:prstGeom>
        </p:spPr>
        <p:txBody>
          <a:bodyPr wrap="square">
            <a:spAutoFit/>
          </a:bodyPr>
          <a:lstStyle/>
          <a:p>
            <a:r>
              <a:rPr lang="de-DE" b="1" dirty="0" smtClean="0">
                <a:solidFill>
                  <a:schemeClr val="accent1">
                    <a:lumMod val="50000"/>
                  </a:schemeClr>
                </a:solidFill>
                <a:hlinkClick r:id="rId2" action="ppaction://hlinksldjump"/>
              </a:rPr>
              <a:t>Zurück zum </a:t>
            </a:r>
            <a:r>
              <a:rPr lang="de-DE" sz="4000" dirty="0" smtClean="0">
                <a:hlinkClick r:id="rId2" action="ppaction://hlinksldjump"/>
              </a:rPr>
              <a:t>»</a:t>
            </a:r>
            <a:endParaRPr lang="de-DE" dirty="0" smtClean="0">
              <a:hlinkClick r:id="rId2" action="ppaction://hlinksldjump"/>
            </a:endParaRPr>
          </a:p>
          <a:p>
            <a:r>
              <a:rPr lang="de-DE" b="1" dirty="0" smtClean="0">
                <a:solidFill>
                  <a:schemeClr val="accent1">
                    <a:lumMod val="50000"/>
                  </a:schemeClr>
                </a:solidFill>
                <a:hlinkClick r:id="rId2" action="ppaction://hlinksldjump"/>
              </a:rPr>
              <a:t>Inhaltsverzeichnis</a:t>
            </a:r>
            <a:endParaRPr lang="de-DE" b="1" dirty="0">
              <a:solidFill>
                <a:schemeClr val="accent1">
                  <a:lumMod val="50000"/>
                </a:schemeClr>
              </a:solidFill>
            </a:endParaRPr>
          </a:p>
        </p:txBody>
      </p:sp>
      <p:sp>
        <p:nvSpPr>
          <p:cNvPr id="5" name="Rechteck 4"/>
          <p:cNvSpPr/>
          <p:nvPr/>
        </p:nvSpPr>
        <p:spPr>
          <a:xfrm>
            <a:off x="9469821" y="2840062"/>
            <a:ext cx="2157898" cy="523220"/>
          </a:xfrm>
          <a:prstGeom prst="rect">
            <a:avLst/>
          </a:prstGeom>
          <a:solidFill>
            <a:schemeClr val="accent1"/>
          </a:solidFill>
        </p:spPr>
        <p:txBody>
          <a:bodyPr wrap="none">
            <a:spAutoFit/>
          </a:bodyPr>
          <a:lstStyle/>
          <a:p>
            <a:pPr lvl="0"/>
            <a:r>
              <a:rPr lang="de-DE" sz="2800" b="1" dirty="0" err="1" smtClean="0">
                <a:solidFill>
                  <a:prstClr val="black"/>
                </a:solidFill>
                <a:hlinkClick r:id="rId3"/>
              </a:rPr>
              <a:t>Erklärvideo</a:t>
            </a:r>
            <a:r>
              <a:rPr lang="de-DE" sz="2800" b="1" dirty="0" smtClean="0">
                <a:solidFill>
                  <a:prstClr val="black"/>
                </a:solidFill>
                <a:hlinkClick r:id="rId3"/>
              </a:rPr>
              <a:t> </a:t>
            </a:r>
            <a:r>
              <a:rPr lang="de-DE" sz="2800" b="1" dirty="0">
                <a:solidFill>
                  <a:prstClr val="black"/>
                </a:solidFill>
                <a:hlinkClick r:id="rId3"/>
              </a:rPr>
              <a:t>»</a:t>
            </a:r>
            <a:endParaRPr lang="de-DE" sz="2800" b="1" dirty="0">
              <a:solidFill>
                <a:prstClr val="black"/>
              </a:solidFill>
            </a:endParaRPr>
          </a:p>
        </p:txBody>
      </p:sp>
    </p:spTree>
    <p:extLst>
      <p:ext uri="{BB962C8B-B14F-4D97-AF65-F5344CB8AC3E}">
        <p14:creationId xmlns:p14="http://schemas.microsoft.com/office/powerpoint/2010/main" val="26037973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nSpc>
                <a:spcPts val="1200"/>
              </a:lnSpc>
            </a:pPr>
            <a:r>
              <a:rPr lang="de-DE" b="1" dirty="0"/>
              <a:t>4.3 Löschen mit </a:t>
            </a:r>
            <a:r>
              <a:rPr lang="de-DE" b="1" dirty="0" smtClean="0"/>
              <a:t>CO</a:t>
            </a:r>
            <a:r>
              <a:rPr lang="de-DE" b="1" baseline="-25000" dirty="0" smtClean="0"/>
              <a:t>2</a:t>
            </a:r>
            <a:r>
              <a:rPr lang="de-DE" dirty="0"/>
              <a:t/>
            </a:r>
            <a:br>
              <a:rPr lang="de-DE" dirty="0"/>
            </a:br>
            <a:endParaRPr lang="de-DE" dirty="0"/>
          </a:p>
        </p:txBody>
      </p:sp>
      <p:sp>
        <p:nvSpPr>
          <p:cNvPr id="3" name="Inhaltsplatzhalter 2"/>
          <p:cNvSpPr>
            <a:spLocks noGrp="1"/>
          </p:cNvSpPr>
          <p:nvPr>
            <p:ph idx="1"/>
          </p:nvPr>
        </p:nvSpPr>
        <p:spPr>
          <a:xfrm>
            <a:off x="838200" y="2259105"/>
            <a:ext cx="6767456" cy="3917857"/>
          </a:xfrm>
        </p:spPr>
        <p:txBody>
          <a:bodyPr>
            <a:normAutofit/>
          </a:bodyPr>
          <a:lstStyle/>
          <a:p>
            <a:pPr marL="0" indent="0">
              <a:buNone/>
            </a:pPr>
            <a:r>
              <a:rPr lang="de-DE" sz="1900" dirty="0"/>
              <a:t>Durchführung:</a:t>
            </a:r>
          </a:p>
          <a:p>
            <a:pPr lvl="0"/>
            <a:r>
              <a:rPr lang="de-DE" sz="1900" dirty="0"/>
              <a:t>Stelle ein Teelicht in ein Becherglas und </a:t>
            </a:r>
            <a:r>
              <a:rPr lang="de-DE" sz="1900" dirty="0" err="1"/>
              <a:t>zünde</a:t>
            </a:r>
            <a:r>
              <a:rPr lang="de-DE" sz="1900" dirty="0"/>
              <a:t> es an. </a:t>
            </a:r>
          </a:p>
          <a:p>
            <a:pPr lvl="0"/>
            <a:r>
              <a:rPr lang="de-DE" sz="1900" dirty="0"/>
              <a:t>Gib etwa einen </a:t>
            </a:r>
            <a:r>
              <a:rPr lang="de-DE" sz="1900" dirty="0" err="1"/>
              <a:t>Teelöffel</a:t>
            </a:r>
            <a:r>
              <a:rPr lang="de-DE" sz="1900" dirty="0"/>
              <a:t> voll Backpulver in weiteres Glas und gib etwas Essig dazu. Das Gemisch </a:t>
            </a:r>
            <a:r>
              <a:rPr lang="de-DE" sz="1900" dirty="0" err="1"/>
              <a:t>fängt</a:t>
            </a:r>
            <a:r>
              <a:rPr lang="de-DE" sz="1900" dirty="0"/>
              <a:t> an stark zu </a:t>
            </a:r>
            <a:r>
              <a:rPr lang="de-DE" sz="1900" dirty="0" err="1"/>
              <a:t>schäumen</a:t>
            </a:r>
            <a:r>
              <a:rPr lang="de-DE" sz="1900" dirty="0"/>
              <a:t>, ein Gas entsteht. </a:t>
            </a:r>
          </a:p>
          <a:p>
            <a:pPr lvl="0"/>
            <a:r>
              <a:rPr lang="de-DE" sz="1900" dirty="0"/>
              <a:t>Halte das Glas schräg über das Becherglas mit der Kerzenflamme, achte dabei darauf, dass kein Essig mit herausläuft. </a:t>
            </a:r>
          </a:p>
          <a:p>
            <a:pPr lvl="0"/>
            <a:r>
              <a:rPr lang="de-DE" sz="1900" dirty="0"/>
              <a:t>Beobachte, was passiert und notiere das Ergebnis.</a:t>
            </a:r>
          </a:p>
          <a:p>
            <a:pPr marL="0" indent="0">
              <a:buNone/>
            </a:pPr>
            <a:endParaRPr lang="de-DE" sz="1900" dirty="0"/>
          </a:p>
        </p:txBody>
      </p:sp>
      <p:sp>
        <p:nvSpPr>
          <p:cNvPr id="4" name="Rechteck 3"/>
          <p:cNvSpPr/>
          <p:nvPr/>
        </p:nvSpPr>
        <p:spPr>
          <a:xfrm>
            <a:off x="9616965" y="5438020"/>
            <a:ext cx="2480441" cy="984885"/>
          </a:xfrm>
          <a:prstGeom prst="rect">
            <a:avLst/>
          </a:prstGeom>
        </p:spPr>
        <p:txBody>
          <a:bodyPr wrap="square">
            <a:spAutoFit/>
          </a:bodyPr>
          <a:lstStyle/>
          <a:p>
            <a:r>
              <a:rPr lang="de-DE" b="1" dirty="0" smtClean="0">
                <a:solidFill>
                  <a:schemeClr val="accent1">
                    <a:lumMod val="50000"/>
                  </a:schemeClr>
                </a:solidFill>
                <a:hlinkClick r:id="rId2" action="ppaction://hlinksldjump"/>
              </a:rPr>
              <a:t>Zurück zum </a:t>
            </a:r>
            <a:r>
              <a:rPr lang="de-DE" sz="4000" dirty="0" smtClean="0">
                <a:hlinkClick r:id="rId2" action="ppaction://hlinksldjump"/>
              </a:rPr>
              <a:t>»</a:t>
            </a:r>
            <a:endParaRPr lang="de-DE" dirty="0" smtClean="0">
              <a:hlinkClick r:id="rId2" action="ppaction://hlinksldjump"/>
            </a:endParaRPr>
          </a:p>
          <a:p>
            <a:r>
              <a:rPr lang="de-DE" b="1" dirty="0" smtClean="0">
                <a:solidFill>
                  <a:schemeClr val="accent1">
                    <a:lumMod val="50000"/>
                  </a:schemeClr>
                </a:solidFill>
                <a:hlinkClick r:id="rId2" action="ppaction://hlinksldjump"/>
              </a:rPr>
              <a:t>Inhaltsverzeichnis</a:t>
            </a:r>
            <a:endParaRPr lang="de-DE" b="1" dirty="0">
              <a:solidFill>
                <a:schemeClr val="accent1">
                  <a:lumMod val="50000"/>
                </a:schemeClr>
              </a:solidFill>
            </a:endParaRPr>
          </a:p>
        </p:txBody>
      </p:sp>
      <p:sp>
        <p:nvSpPr>
          <p:cNvPr id="5" name="Rechteck 4"/>
          <p:cNvSpPr/>
          <p:nvPr/>
        </p:nvSpPr>
        <p:spPr>
          <a:xfrm>
            <a:off x="9469821" y="2840062"/>
            <a:ext cx="2157898" cy="523220"/>
          </a:xfrm>
          <a:prstGeom prst="rect">
            <a:avLst/>
          </a:prstGeom>
          <a:solidFill>
            <a:schemeClr val="accent1"/>
          </a:solidFill>
        </p:spPr>
        <p:txBody>
          <a:bodyPr wrap="none">
            <a:spAutoFit/>
          </a:bodyPr>
          <a:lstStyle/>
          <a:p>
            <a:pPr lvl="0"/>
            <a:r>
              <a:rPr lang="de-DE" sz="2800" b="1" dirty="0" err="1" smtClean="0">
                <a:solidFill>
                  <a:prstClr val="black"/>
                </a:solidFill>
                <a:hlinkClick r:id="rId3"/>
              </a:rPr>
              <a:t>Erklärvideo</a:t>
            </a:r>
            <a:r>
              <a:rPr lang="de-DE" sz="2800" b="1" dirty="0" smtClean="0">
                <a:solidFill>
                  <a:prstClr val="black"/>
                </a:solidFill>
                <a:hlinkClick r:id="rId3"/>
              </a:rPr>
              <a:t> </a:t>
            </a:r>
            <a:r>
              <a:rPr lang="de-DE" sz="2800" b="1" dirty="0">
                <a:solidFill>
                  <a:prstClr val="black"/>
                </a:solidFill>
                <a:hlinkClick r:id="rId3"/>
              </a:rPr>
              <a:t>»</a:t>
            </a:r>
            <a:endParaRPr lang="de-DE" sz="2800" b="1" dirty="0">
              <a:solidFill>
                <a:prstClr val="black"/>
              </a:solidFill>
            </a:endParaRPr>
          </a:p>
        </p:txBody>
      </p:sp>
    </p:spTree>
    <p:extLst>
      <p:ext uri="{BB962C8B-B14F-4D97-AF65-F5344CB8AC3E}">
        <p14:creationId xmlns:p14="http://schemas.microsoft.com/office/powerpoint/2010/main" val="17951050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nSpc>
                <a:spcPts val="1200"/>
              </a:lnSpc>
            </a:pPr>
            <a:r>
              <a:rPr lang="de-DE" dirty="0"/>
              <a:t/>
            </a:r>
            <a:br>
              <a:rPr lang="de-DE" dirty="0"/>
            </a:br>
            <a:r>
              <a:rPr lang="de-DE" b="1" dirty="0"/>
              <a:t>4.4 Löschen mit Wasser </a:t>
            </a:r>
            <a:r>
              <a:rPr lang="de-DE" dirty="0"/>
              <a:t/>
            </a:r>
            <a:br>
              <a:rPr lang="de-DE" dirty="0"/>
            </a:br>
            <a:endParaRPr lang="de-DE" dirty="0"/>
          </a:p>
        </p:txBody>
      </p:sp>
      <p:sp>
        <p:nvSpPr>
          <p:cNvPr id="3" name="Inhaltsplatzhalter 2"/>
          <p:cNvSpPr>
            <a:spLocks noGrp="1"/>
          </p:cNvSpPr>
          <p:nvPr>
            <p:ph idx="1"/>
          </p:nvPr>
        </p:nvSpPr>
        <p:spPr>
          <a:xfrm>
            <a:off x="838200" y="1825625"/>
            <a:ext cx="7326854" cy="4351338"/>
          </a:xfrm>
        </p:spPr>
        <p:txBody>
          <a:bodyPr>
            <a:noAutofit/>
          </a:bodyPr>
          <a:lstStyle/>
          <a:p>
            <a:pPr marL="0" indent="0">
              <a:buNone/>
            </a:pPr>
            <a:r>
              <a:rPr lang="de-DE" sz="1800" dirty="0"/>
              <a:t>Zünde etwas Holzwolle in einer feuerfesten Schale an und sprühe mit einer Sprüh-flasche Wasser darauf.</a:t>
            </a:r>
          </a:p>
          <a:p>
            <a:pPr marL="0" indent="0">
              <a:buNone/>
            </a:pPr>
            <a:r>
              <a:rPr lang="de-DE" sz="1800" dirty="0">
                <a:sym typeface="Wingdings" panose="05000000000000000000" pitchFamily="2" charset="2"/>
              </a:rPr>
              <a:t></a:t>
            </a:r>
            <a:r>
              <a:rPr lang="de-DE" sz="1800" dirty="0"/>
              <a:t> Das Wasser löscht die Flamme hauptsächlich durch Kühlen (und Ersticken)</a:t>
            </a:r>
          </a:p>
          <a:p>
            <a:pPr marL="0" indent="0">
              <a:buNone/>
            </a:pPr>
            <a:r>
              <a:rPr lang="de-DE" sz="1800" dirty="0"/>
              <a:t> </a:t>
            </a:r>
          </a:p>
          <a:p>
            <a:pPr marL="0" indent="0">
              <a:buNone/>
            </a:pPr>
            <a:r>
              <a:rPr lang="de-DE" sz="1800" b="1" dirty="0" smtClean="0"/>
              <a:t>Lehrerdemonstration:</a:t>
            </a:r>
            <a:r>
              <a:rPr lang="de-DE" sz="1800" dirty="0" smtClean="0"/>
              <a:t> Wasserdampf </a:t>
            </a:r>
            <a:r>
              <a:rPr lang="de-DE" sz="1800" dirty="0"/>
              <a:t>kann Flammen auch durch Ersticken löschen. </a:t>
            </a:r>
          </a:p>
          <a:p>
            <a:pPr marL="0" indent="0">
              <a:buNone/>
            </a:pPr>
            <a:r>
              <a:rPr lang="de-DE" sz="1800" dirty="0"/>
              <a:t>Wasser wird in einem Erlenmeyer-Kolben zum Sieden gebracht und auf Dreifuss und Drahtnetz mit dem Brenner am Sieden gehalten. Ein brennender Glimmspan erlischt wenn man ihn in den Wasserdampf im Hals des Erlenmeyerkolbens hält.</a:t>
            </a:r>
          </a:p>
          <a:p>
            <a:pPr marL="0" indent="0">
              <a:buNone/>
            </a:pPr>
            <a:r>
              <a:rPr lang="de-DE" sz="1800" dirty="0"/>
              <a:t>Achtung Verbrennungs- und </a:t>
            </a:r>
            <a:r>
              <a:rPr lang="de-DE" sz="1800" dirty="0" smtClean="0"/>
              <a:t>Verbrühungsgefahr!</a:t>
            </a:r>
            <a:endParaRPr lang="de-DE" sz="1800" dirty="0"/>
          </a:p>
          <a:p>
            <a:pPr marL="0" indent="0">
              <a:buNone/>
            </a:pPr>
            <a:endParaRPr lang="de-DE" sz="1400" dirty="0"/>
          </a:p>
        </p:txBody>
      </p:sp>
      <p:sp>
        <p:nvSpPr>
          <p:cNvPr id="4" name="Rechteck 3"/>
          <p:cNvSpPr/>
          <p:nvPr/>
        </p:nvSpPr>
        <p:spPr>
          <a:xfrm>
            <a:off x="9543394" y="5416999"/>
            <a:ext cx="2511972" cy="984885"/>
          </a:xfrm>
          <a:prstGeom prst="rect">
            <a:avLst/>
          </a:prstGeom>
        </p:spPr>
        <p:txBody>
          <a:bodyPr wrap="square">
            <a:spAutoFit/>
          </a:bodyPr>
          <a:lstStyle/>
          <a:p>
            <a:r>
              <a:rPr lang="de-DE" b="1" dirty="0" smtClean="0">
                <a:solidFill>
                  <a:schemeClr val="accent1">
                    <a:lumMod val="50000"/>
                  </a:schemeClr>
                </a:solidFill>
                <a:hlinkClick r:id="rId2" action="ppaction://hlinksldjump"/>
              </a:rPr>
              <a:t>Zurück zum </a:t>
            </a:r>
            <a:r>
              <a:rPr lang="de-DE" sz="4000" dirty="0" smtClean="0">
                <a:hlinkClick r:id="rId2" action="ppaction://hlinksldjump"/>
              </a:rPr>
              <a:t>»</a:t>
            </a:r>
            <a:endParaRPr lang="de-DE" dirty="0" smtClean="0">
              <a:hlinkClick r:id="rId2" action="ppaction://hlinksldjump"/>
            </a:endParaRPr>
          </a:p>
          <a:p>
            <a:r>
              <a:rPr lang="de-DE" b="1" dirty="0" smtClean="0">
                <a:solidFill>
                  <a:schemeClr val="accent1">
                    <a:lumMod val="50000"/>
                  </a:schemeClr>
                </a:solidFill>
                <a:hlinkClick r:id="rId2" action="ppaction://hlinksldjump"/>
              </a:rPr>
              <a:t>Inhaltsverzeichnis</a:t>
            </a:r>
            <a:endParaRPr lang="de-DE" b="1" dirty="0">
              <a:solidFill>
                <a:schemeClr val="accent1">
                  <a:lumMod val="50000"/>
                </a:schemeClr>
              </a:solidFill>
            </a:endParaRPr>
          </a:p>
        </p:txBody>
      </p:sp>
      <p:sp>
        <p:nvSpPr>
          <p:cNvPr id="5" name="Rechteck 4"/>
          <p:cNvSpPr/>
          <p:nvPr/>
        </p:nvSpPr>
        <p:spPr>
          <a:xfrm>
            <a:off x="9469821" y="3941583"/>
            <a:ext cx="2422394" cy="523220"/>
          </a:xfrm>
          <a:prstGeom prst="rect">
            <a:avLst/>
          </a:prstGeom>
          <a:solidFill>
            <a:schemeClr val="accent1"/>
          </a:solidFill>
        </p:spPr>
        <p:txBody>
          <a:bodyPr wrap="none">
            <a:spAutoFit/>
          </a:bodyPr>
          <a:lstStyle/>
          <a:p>
            <a:pPr lvl="0"/>
            <a:r>
              <a:rPr lang="de-DE" sz="2800" b="1" dirty="0" err="1" smtClean="0">
                <a:solidFill>
                  <a:prstClr val="black"/>
                </a:solidFill>
                <a:hlinkClick r:id="rId3"/>
              </a:rPr>
              <a:t>Erklärvideo</a:t>
            </a:r>
            <a:r>
              <a:rPr lang="de-DE" sz="2800" b="1" dirty="0" smtClean="0">
                <a:solidFill>
                  <a:prstClr val="black"/>
                </a:solidFill>
                <a:hlinkClick r:id="rId3"/>
              </a:rPr>
              <a:t> 2 </a:t>
            </a:r>
            <a:r>
              <a:rPr lang="de-DE" sz="2800" b="1" dirty="0">
                <a:solidFill>
                  <a:prstClr val="black"/>
                </a:solidFill>
                <a:hlinkClick r:id="rId3"/>
              </a:rPr>
              <a:t>»</a:t>
            </a:r>
            <a:endParaRPr lang="de-DE" sz="2800" b="1" dirty="0">
              <a:solidFill>
                <a:prstClr val="black"/>
              </a:solidFill>
            </a:endParaRPr>
          </a:p>
        </p:txBody>
      </p:sp>
      <p:sp>
        <p:nvSpPr>
          <p:cNvPr id="6" name="Rechteck 5"/>
          <p:cNvSpPr/>
          <p:nvPr/>
        </p:nvSpPr>
        <p:spPr>
          <a:xfrm>
            <a:off x="9469821" y="2989387"/>
            <a:ext cx="2422394" cy="523220"/>
          </a:xfrm>
          <a:prstGeom prst="rect">
            <a:avLst/>
          </a:prstGeom>
          <a:solidFill>
            <a:schemeClr val="accent1"/>
          </a:solidFill>
        </p:spPr>
        <p:txBody>
          <a:bodyPr wrap="none">
            <a:spAutoFit/>
          </a:bodyPr>
          <a:lstStyle/>
          <a:p>
            <a:pPr lvl="0"/>
            <a:r>
              <a:rPr lang="de-DE" sz="2800" b="1" dirty="0" err="1" smtClean="0">
                <a:solidFill>
                  <a:prstClr val="black"/>
                </a:solidFill>
                <a:hlinkClick r:id="rId4"/>
              </a:rPr>
              <a:t>Erklärvideo</a:t>
            </a:r>
            <a:r>
              <a:rPr lang="de-DE" sz="2800" b="1" dirty="0" smtClean="0">
                <a:solidFill>
                  <a:prstClr val="black"/>
                </a:solidFill>
                <a:hlinkClick r:id="rId4"/>
              </a:rPr>
              <a:t> 1 </a:t>
            </a:r>
            <a:r>
              <a:rPr lang="de-DE" sz="2800" b="1" dirty="0">
                <a:solidFill>
                  <a:prstClr val="black"/>
                </a:solidFill>
                <a:hlinkClick r:id="rId4"/>
              </a:rPr>
              <a:t>»</a:t>
            </a:r>
            <a:endParaRPr lang="de-DE" sz="2800" b="1" dirty="0">
              <a:solidFill>
                <a:prstClr val="black"/>
              </a:solidFill>
            </a:endParaRPr>
          </a:p>
        </p:txBody>
      </p:sp>
    </p:spTree>
    <p:extLst>
      <p:ext uri="{BB962C8B-B14F-4D97-AF65-F5344CB8AC3E}">
        <p14:creationId xmlns:p14="http://schemas.microsoft.com/office/powerpoint/2010/main" val="11372025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4.5 Löschen mit </a:t>
            </a:r>
            <a:r>
              <a:rPr lang="de-DE" b="1" dirty="0" smtClean="0"/>
              <a:t>Schaum</a:t>
            </a:r>
            <a:endParaRPr lang="de-DE" dirty="0"/>
          </a:p>
        </p:txBody>
      </p:sp>
      <p:sp>
        <p:nvSpPr>
          <p:cNvPr id="3" name="Inhaltsplatzhalter 2"/>
          <p:cNvSpPr>
            <a:spLocks noGrp="1"/>
          </p:cNvSpPr>
          <p:nvPr>
            <p:ph idx="1"/>
          </p:nvPr>
        </p:nvSpPr>
        <p:spPr>
          <a:xfrm>
            <a:off x="838200" y="1825625"/>
            <a:ext cx="7638826" cy="4351338"/>
          </a:xfrm>
        </p:spPr>
        <p:txBody>
          <a:bodyPr>
            <a:noAutofit/>
          </a:bodyPr>
          <a:lstStyle/>
          <a:p>
            <a:pPr marL="0" indent="0">
              <a:buNone/>
            </a:pPr>
            <a:r>
              <a:rPr lang="de-DE" sz="1800" dirty="0"/>
              <a:t>Durchführung:</a:t>
            </a:r>
          </a:p>
          <a:p>
            <a:pPr lvl="0"/>
            <a:r>
              <a:rPr lang="de-DE" sz="1800" dirty="0"/>
              <a:t>Löse in einem Erlenmeyerkolben </a:t>
            </a:r>
            <a:r>
              <a:rPr lang="de-DE" sz="1800" dirty="0" smtClean="0"/>
              <a:t>1 Päckchen Backpulver </a:t>
            </a:r>
            <a:r>
              <a:rPr lang="de-DE" sz="1800" dirty="0"/>
              <a:t>in </a:t>
            </a:r>
            <a:r>
              <a:rPr lang="de-DE" sz="1800" dirty="0" smtClean="0"/>
              <a:t>300ml </a:t>
            </a:r>
            <a:r>
              <a:rPr lang="de-DE" sz="1800" dirty="0"/>
              <a:t>Wasser.</a:t>
            </a:r>
          </a:p>
          <a:p>
            <a:pPr lvl="0"/>
            <a:r>
              <a:rPr lang="de-DE" sz="1800" dirty="0"/>
              <a:t>Gib etwa 20 Tropfen Spülmittel dazu.</a:t>
            </a:r>
          </a:p>
          <a:p>
            <a:pPr lvl="0"/>
            <a:r>
              <a:rPr lang="de-DE" sz="1800" dirty="0"/>
              <a:t>Befestige ein Steigrohr so in einem durchbohrten Stopfen, dass das eine Ende im Erlenmeyerkolben ca. 1 cm über dem Flüssigkeitsspiegel steht. Lass Dir dabei gegebenenfalls von deiner Lehrkraft helfen.</a:t>
            </a:r>
          </a:p>
          <a:p>
            <a:pPr lvl="0"/>
            <a:r>
              <a:rPr lang="de-DE" sz="1800" dirty="0"/>
              <a:t>Zünde eine Kerze an.</a:t>
            </a:r>
          </a:p>
          <a:p>
            <a:pPr lvl="0"/>
            <a:r>
              <a:rPr lang="de-DE" sz="1800" dirty="0"/>
              <a:t>Gib schnell 2 Löffel Zitronensäure zu und setze sofort den Stopfen mit dem Steigrohr auf.</a:t>
            </a:r>
          </a:p>
          <a:p>
            <a:pPr lvl="0"/>
            <a:r>
              <a:rPr lang="de-DE" sz="1800" dirty="0"/>
              <a:t>Lösche die Flamme – achte dabei darauf den Schaum nicht auf deine Mitschüler zu spritzen.</a:t>
            </a:r>
          </a:p>
          <a:p>
            <a:pPr marL="0" indent="0">
              <a:buNone/>
            </a:pPr>
            <a:r>
              <a:rPr lang="de-DE" sz="1800" dirty="0"/>
              <a:t>Anmerkung: Der Versuch eignet sich hervorragend zur Durchführung im Freien.</a:t>
            </a:r>
          </a:p>
        </p:txBody>
      </p:sp>
      <p:sp>
        <p:nvSpPr>
          <p:cNvPr id="4" name="Rechteck 3"/>
          <p:cNvSpPr/>
          <p:nvPr/>
        </p:nvSpPr>
        <p:spPr>
          <a:xfrm>
            <a:off x="9574923" y="5522103"/>
            <a:ext cx="2154621" cy="984885"/>
          </a:xfrm>
          <a:prstGeom prst="rect">
            <a:avLst/>
          </a:prstGeom>
        </p:spPr>
        <p:txBody>
          <a:bodyPr wrap="square">
            <a:spAutoFit/>
          </a:bodyPr>
          <a:lstStyle/>
          <a:p>
            <a:r>
              <a:rPr lang="de-DE" b="1" dirty="0" smtClean="0">
                <a:solidFill>
                  <a:schemeClr val="accent1">
                    <a:lumMod val="50000"/>
                  </a:schemeClr>
                </a:solidFill>
                <a:hlinkClick r:id="rId2" action="ppaction://hlinksldjump"/>
              </a:rPr>
              <a:t>Zurück zum </a:t>
            </a:r>
            <a:r>
              <a:rPr lang="de-DE" sz="4000" dirty="0" smtClean="0">
                <a:hlinkClick r:id="rId2" action="ppaction://hlinksldjump"/>
              </a:rPr>
              <a:t>»</a:t>
            </a:r>
            <a:endParaRPr lang="de-DE" dirty="0" smtClean="0">
              <a:hlinkClick r:id="rId2" action="ppaction://hlinksldjump"/>
            </a:endParaRPr>
          </a:p>
          <a:p>
            <a:r>
              <a:rPr lang="de-DE" b="1" dirty="0" smtClean="0">
                <a:solidFill>
                  <a:schemeClr val="accent1">
                    <a:lumMod val="50000"/>
                  </a:schemeClr>
                </a:solidFill>
                <a:hlinkClick r:id="rId2" action="ppaction://hlinksldjump"/>
              </a:rPr>
              <a:t>Inhaltsverzeichnis</a:t>
            </a:r>
            <a:endParaRPr lang="de-DE" b="1" dirty="0">
              <a:solidFill>
                <a:schemeClr val="accent1">
                  <a:lumMod val="50000"/>
                </a:schemeClr>
              </a:solidFill>
            </a:endParaRPr>
          </a:p>
        </p:txBody>
      </p:sp>
      <p:sp>
        <p:nvSpPr>
          <p:cNvPr id="5" name="Rechteck 4"/>
          <p:cNvSpPr/>
          <p:nvPr/>
        </p:nvSpPr>
        <p:spPr>
          <a:xfrm>
            <a:off x="9469821" y="2840062"/>
            <a:ext cx="2157898" cy="523220"/>
          </a:xfrm>
          <a:prstGeom prst="rect">
            <a:avLst/>
          </a:prstGeom>
          <a:solidFill>
            <a:schemeClr val="accent1"/>
          </a:solidFill>
        </p:spPr>
        <p:txBody>
          <a:bodyPr wrap="none">
            <a:spAutoFit/>
          </a:bodyPr>
          <a:lstStyle/>
          <a:p>
            <a:pPr lvl="0"/>
            <a:r>
              <a:rPr lang="de-DE" sz="2800" b="1" dirty="0" err="1" smtClean="0">
                <a:solidFill>
                  <a:prstClr val="black"/>
                </a:solidFill>
                <a:hlinkClick r:id="rId3"/>
              </a:rPr>
              <a:t>Erklärvideo</a:t>
            </a:r>
            <a:r>
              <a:rPr lang="de-DE" sz="2800" b="1" dirty="0" smtClean="0">
                <a:solidFill>
                  <a:prstClr val="black"/>
                </a:solidFill>
                <a:hlinkClick r:id="rId3"/>
              </a:rPr>
              <a:t> </a:t>
            </a:r>
            <a:r>
              <a:rPr lang="de-DE" sz="2800" b="1" dirty="0">
                <a:solidFill>
                  <a:prstClr val="black"/>
                </a:solidFill>
                <a:hlinkClick r:id="rId3"/>
              </a:rPr>
              <a:t>»</a:t>
            </a:r>
            <a:endParaRPr lang="de-DE" sz="2800" b="1" dirty="0">
              <a:solidFill>
                <a:prstClr val="black"/>
              </a:solidFill>
            </a:endParaRPr>
          </a:p>
        </p:txBody>
      </p:sp>
    </p:spTree>
    <p:extLst>
      <p:ext uri="{BB962C8B-B14F-4D97-AF65-F5344CB8AC3E}">
        <p14:creationId xmlns:p14="http://schemas.microsoft.com/office/powerpoint/2010/main" val="8677794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5 Risiken in der Adventszeit</a:t>
            </a:r>
            <a:endParaRPr lang="de-DE" dirty="0"/>
          </a:p>
        </p:txBody>
      </p:sp>
      <p:pic>
        <p:nvPicPr>
          <p:cNvPr id="4" name="Inhaltsplatzhalter 3"/>
          <p:cNvPicPr>
            <a:picLocks noGrp="1" noChangeAspect="1"/>
          </p:cNvPicPr>
          <p:nvPr>
            <p:ph idx="1"/>
          </p:nvPr>
        </p:nvPicPr>
        <p:blipFill>
          <a:blip r:embed="rId2"/>
          <a:stretch>
            <a:fillRect/>
          </a:stretch>
        </p:blipFill>
        <p:spPr>
          <a:xfrm>
            <a:off x="1705912" y="1344990"/>
            <a:ext cx="8077186" cy="5343250"/>
          </a:xfrm>
          <a:prstGeom prst="rect">
            <a:avLst/>
          </a:prstGeom>
        </p:spPr>
      </p:pic>
      <p:sp>
        <p:nvSpPr>
          <p:cNvPr id="5" name="Gleichschenkliges Dreieck 4">
            <a:hlinkClick r:id="rId3"/>
          </p:cNvPr>
          <p:cNvSpPr/>
          <p:nvPr/>
        </p:nvSpPr>
        <p:spPr>
          <a:xfrm rot="5400000">
            <a:off x="5565648" y="3838672"/>
            <a:ext cx="1060704" cy="914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p:cNvSpPr/>
          <p:nvPr/>
        </p:nvSpPr>
        <p:spPr>
          <a:xfrm>
            <a:off x="9783098" y="5408524"/>
            <a:ext cx="2480441" cy="984885"/>
          </a:xfrm>
          <a:prstGeom prst="rect">
            <a:avLst/>
          </a:prstGeom>
        </p:spPr>
        <p:txBody>
          <a:bodyPr wrap="square">
            <a:spAutoFit/>
          </a:bodyPr>
          <a:lstStyle/>
          <a:p>
            <a:r>
              <a:rPr lang="de-DE" b="1" dirty="0" smtClean="0">
                <a:solidFill>
                  <a:schemeClr val="accent1">
                    <a:lumMod val="50000"/>
                  </a:schemeClr>
                </a:solidFill>
                <a:hlinkClick r:id="rId4" action="ppaction://hlinksldjump"/>
              </a:rPr>
              <a:t>Zurück zum </a:t>
            </a:r>
            <a:r>
              <a:rPr lang="de-DE" sz="4000" dirty="0" smtClean="0">
                <a:hlinkClick r:id="rId4" action="ppaction://hlinksldjump"/>
              </a:rPr>
              <a:t>»</a:t>
            </a:r>
            <a:endParaRPr lang="de-DE" dirty="0" smtClean="0">
              <a:hlinkClick r:id="rId4" action="ppaction://hlinksldjump"/>
            </a:endParaRPr>
          </a:p>
          <a:p>
            <a:r>
              <a:rPr lang="de-DE" b="1" dirty="0" smtClean="0">
                <a:solidFill>
                  <a:schemeClr val="accent1">
                    <a:lumMod val="50000"/>
                  </a:schemeClr>
                </a:solidFill>
                <a:hlinkClick r:id="rId4" action="ppaction://hlinksldjump"/>
              </a:rPr>
              <a:t>Inhaltsverzeichnis</a:t>
            </a:r>
            <a:endParaRPr lang="de-DE" b="1" dirty="0">
              <a:solidFill>
                <a:schemeClr val="accent1">
                  <a:lumMod val="50000"/>
                </a:schemeClr>
              </a:solidFill>
            </a:endParaRPr>
          </a:p>
        </p:txBody>
      </p:sp>
    </p:spTree>
    <p:extLst>
      <p:ext uri="{BB962C8B-B14F-4D97-AF65-F5344CB8AC3E}">
        <p14:creationId xmlns:p14="http://schemas.microsoft.com/office/powerpoint/2010/main" val="380807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260515"/>
            <a:ext cx="9144000" cy="1410630"/>
          </a:xfrm>
        </p:spPr>
        <p:txBody>
          <a:bodyPr>
            <a:normAutofit fontScale="90000"/>
          </a:bodyPr>
          <a:lstStyle/>
          <a:p>
            <a:r>
              <a:rPr lang="de-DE" b="1" u="sng" dirty="0" smtClean="0">
                <a:solidFill>
                  <a:srgbClr val="FF0000"/>
                </a:solidFill>
              </a:rPr>
              <a:t>„Feuer und Flamme“ – Versuche in der Grundschule</a:t>
            </a:r>
            <a:endParaRPr lang="de-DE" b="1" u="sng" dirty="0">
              <a:solidFill>
                <a:srgbClr val="FF0000"/>
              </a:solidFill>
            </a:endParaRPr>
          </a:p>
        </p:txBody>
      </p:sp>
      <p:sp>
        <p:nvSpPr>
          <p:cNvPr id="3" name="Untertitel 2"/>
          <p:cNvSpPr>
            <a:spLocks noGrp="1"/>
          </p:cNvSpPr>
          <p:nvPr>
            <p:ph type="subTitle" idx="1"/>
          </p:nvPr>
        </p:nvSpPr>
        <p:spPr>
          <a:xfrm>
            <a:off x="1524000" y="2074606"/>
            <a:ext cx="9144000" cy="4641504"/>
          </a:xfrm>
        </p:spPr>
        <p:txBody>
          <a:bodyPr numCol="1">
            <a:normAutofit/>
          </a:bodyPr>
          <a:lstStyle/>
          <a:p>
            <a:pPr algn="l">
              <a:lnSpc>
                <a:spcPts val="1200"/>
              </a:lnSpc>
            </a:pPr>
            <a:r>
              <a:rPr lang="de-DE" sz="1800" b="1" dirty="0">
                <a:solidFill>
                  <a:srgbClr val="FF0000"/>
                </a:solidFill>
                <a:hlinkClick r:id="rId2" action="ppaction://hlinksldjump"/>
              </a:rPr>
              <a:t>Allgemeine Sicherheitshinweise</a:t>
            </a:r>
            <a:endParaRPr lang="de-DE" sz="1800" b="1" dirty="0">
              <a:solidFill>
                <a:srgbClr val="FF0000"/>
              </a:solidFill>
            </a:endParaRPr>
          </a:p>
          <a:p>
            <a:pPr algn="l">
              <a:lnSpc>
                <a:spcPts val="1200"/>
              </a:lnSpc>
            </a:pPr>
            <a:r>
              <a:rPr lang="de-DE" sz="1800" b="1" dirty="0" smtClean="0">
                <a:hlinkClick r:id="rId3" action="ppaction://hlinksldjump"/>
              </a:rPr>
              <a:t>1.1 Das </a:t>
            </a:r>
            <a:r>
              <a:rPr lang="de-DE" sz="1800" b="1" dirty="0">
                <a:hlinkClick r:id="rId3" action="ppaction://hlinksldjump"/>
              </a:rPr>
              <a:t>richtige Anzünden von Zündhölzern</a:t>
            </a:r>
            <a:endParaRPr lang="de-DE" sz="1800" dirty="0"/>
          </a:p>
          <a:p>
            <a:pPr algn="l">
              <a:lnSpc>
                <a:spcPts val="1200"/>
              </a:lnSpc>
            </a:pPr>
            <a:r>
              <a:rPr lang="de-DE" sz="1800" b="1" dirty="0" smtClean="0">
                <a:hlinkClick r:id="rId4" action="ppaction://hlinksldjump"/>
              </a:rPr>
              <a:t>2.1 </a:t>
            </a:r>
            <a:r>
              <a:rPr lang="de-DE" sz="1800" b="1" dirty="0">
                <a:hlinkClick r:id="rId4" action="ppaction://hlinksldjump"/>
              </a:rPr>
              <a:t>Brennt – brennt </a:t>
            </a:r>
            <a:r>
              <a:rPr lang="de-DE" sz="1800" b="1" dirty="0" smtClean="0">
                <a:hlinkClick r:id="rId4" action="ppaction://hlinksldjump"/>
              </a:rPr>
              <a:t>nicht</a:t>
            </a:r>
            <a:endParaRPr lang="de-DE" sz="1800" dirty="0"/>
          </a:p>
          <a:p>
            <a:pPr algn="l">
              <a:lnSpc>
                <a:spcPts val="1200"/>
              </a:lnSpc>
            </a:pPr>
            <a:r>
              <a:rPr lang="de-DE" sz="1800" b="1" dirty="0">
                <a:hlinkClick r:id="rId5" action="ppaction://hlinksldjump"/>
              </a:rPr>
              <a:t>2.2 </a:t>
            </a:r>
            <a:r>
              <a:rPr lang="de-DE" sz="1800" b="1" dirty="0" smtClean="0">
                <a:hlinkClick r:id="rId5" action="ppaction://hlinksldjump"/>
              </a:rPr>
              <a:t>Zerteilungsgrad</a:t>
            </a:r>
            <a:endParaRPr lang="de-DE" sz="1800" dirty="0"/>
          </a:p>
          <a:p>
            <a:pPr algn="l">
              <a:lnSpc>
                <a:spcPts val="1200"/>
              </a:lnSpc>
            </a:pPr>
            <a:r>
              <a:rPr lang="de-DE" sz="1800" b="1" dirty="0">
                <a:hlinkClick r:id="rId6" action="ppaction://hlinksldjump"/>
              </a:rPr>
              <a:t>2.3 </a:t>
            </a:r>
            <a:r>
              <a:rPr lang="de-DE" sz="1800" b="1" dirty="0" smtClean="0">
                <a:hlinkClick r:id="rId6" action="ppaction://hlinksldjump"/>
              </a:rPr>
              <a:t>Stahlwolle</a:t>
            </a:r>
            <a:endParaRPr lang="de-DE" sz="1800" dirty="0"/>
          </a:p>
          <a:p>
            <a:pPr algn="l">
              <a:lnSpc>
                <a:spcPts val="1200"/>
              </a:lnSpc>
            </a:pPr>
            <a:r>
              <a:rPr lang="de-DE" sz="1800" b="1" dirty="0" smtClean="0">
                <a:hlinkClick r:id="rId7" action="ppaction://hlinksldjump"/>
              </a:rPr>
              <a:t>3.1 Pyrolyse von Holz</a:t>
            </a:r>
            <a:endParaRPr lang="de-DE" sz="1800" dirty="0"/>
          </a:p>
          <a:p>
            <a:pPr algn="l">
              <a:lnSpc>
                <a:spcPts val="1200"/>
              </a:lnSpc>
            </a:pPr>
            <a:r>
              <a:rPr lang="de-DE" sz="1800" b="1" dirty="0">
                <a:hlinkClick r:id="rId8" action="ppaction://hlinksldjump"/>
              </a:rPr>
              <a:t>3.2 Sauerstoff fördert die Verbrennung</a:t>
            </a:r>
            <a:endParaRPr lang="de-DE" sz="1800" dirty="0"/>
          </a:p>
          <a:p>
            <a:pPr algn="l">
              <a:lnSpc>
                <a:spcPts val="1200"/>
              </a:lnSpc>
            </a:pPr>
            <a:r>
              <a:rPr lang="de-DE" sz="1800" b="1" dirty="0">
                <a:hlinkClick r:id="rId9" action="ppaction://hlinksldjump"/>
              </a:rPr>
              <a:t>3.3 Kerzenflamme</a:t>
            </a:r>
            <a:endParaRPr lang="de-DE" sz="1800" dirty="0"/>
          </a:p>
          <a:p>
            <a:pPr algn="l">
              <a:lnSpc>
                <a:spcPts val="1200"/>
              </a:lnSpc>
            </a:pPr>
            <a:r>
              <a:rPr lang="de-DE" sz="1800" b="1" dirty="0">
                <a:hlinkClick r:id="rId10" action="ppaction://hlinksldjump"/>
              </a:rPr>
              <a:t>3.4 Temperaturzonen in der Kerzenflamme </a:t>
            </a:r>
            <a:endParaRPr lang="de-DE" sz="1800" dirty="0"/>
          </a:p>
          <a:p>
            <a:pPr algn="l">
              <a:lnSpc>
                <a:spcPts val="1200"/>
              </a:lnSpc>
            </a:pPr>
            <a:r>
              <a:rPr lang="de-DE" sz="1800" b="1" dirty="0" smtClean="0">
                <a:hlinkClick r:id="rId11" action="ppaction://hlinksldjump"/>
              </a:rPr>
              <a:t>4.1 </a:t>
            </a:r>
            <a:r>
              <a:rPr lang="de-DE" sz="1800" b="1" dirty="0">
                <a:hlinkClick r:id="rId11" action="ppaction://hlinksldjump"/>
              </a:rPr>
              <a:t>Das richtige Auspusten einer Kerze</a:t>
            </a:r>
            <a:endParaRPr lang="de-DE" sz="1800" dirty="0"/>
          </a:p>
          <a:p>
            <a:pPr algn="l">
              <a:lnSpc>
                <a:spcPts val="1200"/>
              </a:lnSpc>
            </a:pPr>
            <a:r>
              <a:rPr lang="de-DE" sz="1800" b="1" dirty="0">
                <a:hlinkClick r:id="rId12" action="ppaction://hlinksldjump"/>
              </a:rPr>
              <a:t>4.2 Das Ersticken einer Flamme durch Luftabschluss</a:t>
            </a:r>
            <a:endParaRPr lang="de-DE" sz="1800" dirty="0"/>
          </a:p>
          <a:p>
            <a:pPr algn="l">
              <a:lnSpc>
                <a:spcPts val="1200"/>
              </a:lnSpc>
            </a:pPr>
            <a:r>
              <a:rPr lang="de-DE" sz="1800" b="1" dirty="0">
                <a:hlinkClick r:id="rId13" action="ppaction://hlinksldjump"/>
              </a:rPr>
              <a:t>4.3 Löschen mit CO</a:t>
            </a:r>
            <a:r>
              <a:rPr lang="de-DE" sz="1800" b="1" baseline="-25000" dirty="0">
                <a:hlinkClick r:id="rId13" action="ppaction://hlinksldjump"/>
              </a:rPr>
              <a:t>2</a:t>
            </a:r>
            <a:endParaRPr lang="de-DE" sz="1800" dirty="0"/>
          </a:p>
          <a:p>
            <a:pPr algn="l">
              <a:lnSpc>
                <a:spcPts val="1200"/>
              </a:lnSpc>
            </a:pPr>
            <a:r>
              <a:rPr lang="de-DE" sz="1800" b="1" dirty="0">
                <a:hlinkClick r:id="rId14" action="ppaction://hlinksldjump"/>
              </a:rPr>
              <a:t>4.4 Löschen mit Wasser </a:t>
            </a:r>
            <a:endParaRPr lang="de-DE" sz="1800" dirty="0"/>
          </a:p>
          <a:p>
            <a:pPr algn="l">
              <a:lnSpc>
                <a:spcPts val="1200"/>
              </a:lnSpc>
            </a:pPr>
            <a:r>
              <a:rPr lang="de-DE" sz="1800" b="1" dirty="0">
                <a:hlinkClick r:id="rId15" action="ppaction://hlinksldjump"/>
              </a:rPr>
              <a:t>4.5 Löschen mit </a:t>
            </a:r>
            <a:r>
              <a:rPr lang="de-DE" sz="1800" b="1" dirty="0" smtClean="0">
                <a:hlinkClick r:id="rId15" action="ppaction://hlinksldjump"/>
              </a:rPr>
              <a:t>Schaum</a:t>
            </a:r>
            <a:endParaRPr lang="de-DE" sz="1800" b="1" dirty="0" smtClean="0"/>
          </a:p>
          <a:p>
            <a:pPr algn="l">
              <a:lnSpc>
                <a:spcPts val="1200"/>
              </a:lnSpc>
            </a:pPr>
            <a:r>
              <a:rPr lang="de-DE" sz="1800" b="1" dirty="0" smtClean="0">
                <a:hlinkClick r:id="rId16" action="ppaction://hlinksldjump"/>
              </a:rPr>
              <a:t>5 Risiken in der Adventszeit</a:t>
            </a:r>
            <a:endParaRPr lang="de-DE" sz="1800" b="1" dirty="0" smtClean="0"/>
          </a:p>
          <a:p>
            <a:pPr algn="l">
              <a:lnSpc>
                <a:spcPts val="1200"/>
              </a:lnSpc>
            </a:pPr>
            <a:r>
              <a:rPr lang="de-DE" sz="1700" b="1" dirty="0"/>
              <a:t> </a:t>
            </a:r>
            <a:endParaRPr lang="de-DE" sz="1700" dirty="0"/>
          </a:p>
          <a:p>
            <a:pPr algn="l"/>
            <a:endParaRPr lang="de-DE" dirty="0"/>
          </a:p>
        </p:txBody>
      </p:sp>
      <p:sp>
        <p:nvSpPr>
          <p:cNvPr id="4" name="Textfeld 3"/>
          <p:cNvSpPr txBox="1"/>
          <p:nvPr/>
        </p:nvSpPr>
        <p:spPr>
          <a:xfrm>
            <a:off x="7819697" y="4866290"/>
            <a:ext cx="3626069" cy="1477328"/>
          </a:xfrm>
          <a:prstGeom prst="rect">
            <a:avLst/>
          </a:prstGeom>
          <a:noFill/>
        </p:spPr>
        <p:txBody>
          <a:bodyPr wrap="square" rtlCol="0">
            <a:spAutoFit/>
          </a:bodyPr>
          <a:lstStyle/>
          <a:p>
            <a:r>
              <a:rPr lang="de-DE"/>
              <a:t>Die vorliegende Experimente-Sammlung erhebt keinen Anspruch auf Vollständigkeit, sondern soll Anreize für das Spiel mit dem Feuer im Unterricht an die Hand geben.</a:t>
            </a:r>
          </a:p>
        </p:txBody>
      </p:sp>
      <p:sp>
        <p:nvSpPr>
          <p:cNvPr id="5" name="Textfeld 4"/>
          <p:cNvSpPr txBox="1"/>
          <p:nvPr/>
        </p:nvSpPr>
        <p:spPr>
          <a:xfrm rot="2156753">
            <a:off x="8845010" y="2602445"/>
            <a:ext cx="2574919" cy="923330"/>
          </a:xfrm>
          <a:prstGeom prst="rect">
            <a:avLst/>
          </a:prstGeom>
          <a:noFill/>
        </p:spPr>
        <p:txBody>
          <a:bodyPr wrap="square" rtlCol="0">
            <a:spAutoFit/>
          </a:bodyPr>
          <a:lstStyle/>
          <a:p>
            <a:r>
              <a:rPr lang="de-DE" b="1" dirty="0" smtClean="0">
                <a:solidFill>
                  <a:srgbClr val="FF0000"/>
                </a:solidFill>
              </a:rPr>
              <a:t>Zum Öffnen der Videos benötigen Sie eine Internetverbindung!</a:t>
            </a:r>
            <a:endParaRPr lang="de-DE" b="1" dirty="0">
              <a:solidFill>
                <a:srgbClr val="FF0000"/>
              </a:solidFill>
            </a:endParaRPr>
          </a:p>
        </p:txBody>
      </p:sp>
    </p:spTree>
    <p:extLst>
      <p:ext uri="{BB962C8B-B14F-4D97-AF65-F5344CB8AC3E}">
        <p14:creationId xmlns:p14="http://schemas.microsoft.com/office/powerpoint/2010/main" val="3107464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FF0000"/>
                </a:solidFill>
              </a:rPr>
              <a:t>Allgemeine Sicherheitshinweise</a:t>
            </a:r>
            <a:br>
              <a:rPr lang="de-DE" b="1" dirty="0">
                <a:solidFill>
                  <a:srgbClr val="FF0000"/>
                </a:solidFill>
              </a:rPr>
            </a:br>
            <a:endParaRPr lang="de-DE" dirty="0"/>
          </a:p>
        </p:txBody>
      </p:sp>
      <p:sp>
        <p:nvSpPr>
          <p:cNvPr id="3" name="Inhaltsplatzhalter 2"/>
          <p:cNvSpPr>
            <a:spLocks noGrp="1"/>
          </p:cNvSpPr>
          <p:nvPr>
            <p:ph idx="1"/>
          </p:nvPr>
        </p:nvSpPr>
        <p:spPr/>
        <p:txBody>
          <a:bodyPr/>
          <a:lstStyle/>
          <a:p>
            <a:pPr marL="0" indent="0">
              <a:buNone/>
            </a:pPr>
            <a:r>
              <a:rPr lang="de-DE" dirty="0"/>
              <a:t>Für alle Experimente gilt:</a:t>
            </a:r>
          </a:p>
          <a:p>
            <a:pPr lvl="0"/>
            <a:r>
              <a:rPr lang="de-DE" dirty="0"/>
              <a:t>lange Haare sind mit einem Haargummi o.a. nach hinten zusammenzufassen</a:t>
            </a:r>
          </a:p>
          <a:p>
            <a:pPr lvl="0"/>
            <a:r>
              <a:rPr lang="de-DE" dirty="0"/>
              <a:t>die Regeln zum Experimentieren werden mit den Schülerinnen und Schülern vorher durchgesprochen und sind einzuhalten. Ein entsprechender „Vertrag“ kann von den Schülern unterschrieben werden.</a:t>
            </a:r>
          </a:p>
          <a:p>
            <a:pPr lvl="0"/>
            <a:r>
              <a:rPr lang="de-DE" dirty="0" smtClean="0"/>
              <a:t>gearbeitet wird wenn möglich auf einer feuerfesten Unterlage bzw. alle brennenden/heißen Materialien werden auch nach dem Löschen auf einer feuerfesten Unterlage abgelegt.</a:t>
            </a:r>
          </a:p>
          <a:p>
            <a:endParaRPr lang="de-DE" dirty="0"/>
          </a:p>
        </p:txBody>
      </p:sp>
      <p:sp>
        <p:nvSpPr>
          <p:cNvPr id="4" name="Rechteck 3"/>
          <p:cNvSpPr/>
          <p:nvPr/>
        </p:nvSpPr>
        <p:spPr>
          <a:xfrm>
            <a:off x="9711558" y="5684520"/>
            <a:ext cx="2175641" cy="984885"/>
          </a:xfrm>
          <a:prstGeom prst="rect">
            <a:avLst/>
          </a:prstGeom>
        </p:spPr>
        <p:txBody>
          <a:bodyPr wrap="square">
            <a:spAutoFit/>
          </a:bodyPr>
          <a:lstStyle/>
          <a:p>
            <a:r>
              <a:rPr lang="de-DE" b="1" dirty="0" smtClean="0">
                <a:solidFill>
                  <a:schemeClr val="accent1">
                    <a:lumMod val="50000"/>
                  </a:schemeClr>
                </a:solidFill>
                <a:hlinkClick r:id="rId2" action="ppaction://hlinksldjump"/>
              </a:rPr>
              <a:t>Zurück zum </a:t>
            </a:r>
            <a:r>
              <a:rPr lang="de-DE" sz="4000" dirty="0" smtClean="0">
                <a:hlinkClick r:id="rId2" action="ppaction://hlinksldjump"/>
              </a:rPr>
              <a:t>»</a:t>
            </a:r>
            <a:endParaRPr lang="de-DE" dirty="0" smtClean="0">
              <a:hlinkClick r:id="rId2" action="ppaction://hlinksldjump"/>
            </a:endParaRPr>
          </a:p>
          <a:p>
            <a:r>
              <a:rPr lang="de-DE" b="1" dirty="0" smtClean="0">
                <a:solidFill>
                  <a:schemeClr val="accent1">
                    <a:lumMod val="50000"/>
                  </a:schemeClr>
                </a:solidFill>
                <a:hlinkClick r:id="rId2" action="ppaction://hlinksldjump"/>
              </a:rPr>
              <a:t>Inhaltsverzeichnis</a:t>
            </a:r>
            <a:endParaRPr lang="de-DE" b="1" dirty="0">
              <a:solidFill>
                <a:schemeClr val="accent1">
                  <a:lumMod val="50000"/>
                </a:schemeClr>
              </a:solidFill>
            </a:endParaRPr>
          </a:p>
        </p:txBody>
      </p:sp>
    </p:spTree>
    <p:extLst>
      <p:ext uri="{BB962C8B-B14F-4D97-AF65-F5344CB8AC3E}">
        <p14:creationId xmlns:p14="http://schemas.microsoft.com/office/powerpoint/2010/main" val="3851597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1.1 Das richtige Anzünden von Zündhölzern</a:t>
            </a:r>
            <a:r>
              <a:rPr lang="de-DE" dirty="0"/>
              <a:t/>
            </a:r>
            <a:br>
              <a:rPr lang="de-DE" dirty="0"/>
            </a:br>
            <a:endParaRPr lang="de-DE" dirty="0"/>
          </a:p>
        </p:txBody>
      </p:sp>
      <p:sp>
        <p:nvSpPr>
          <p:cNvPr id="3" name="Inhaltsplatzhalter 2"/>
          <p:cNvSpPr>
            <a:spLocks noGrp="1"/>
          </p:cNvSpPr>
          <p:nvPr>
            <p:ph idx="1"/>
          </p:nvPr>
        </p:nvSpPr>
        <p:spPr>
          <a:xfrm>
            <a:off x="838200" y="1825625"/>
            <a:ext cx="7275786" cy="4351338"/>
          </a:xfrm>
        </p:spPr>
        <p:txBody>
          <a:bodyPr>
            <a:normAutofit/>
          </a:bodyPr>
          <a:lstStyle/>
          <a:p>
            <a:pPr marL="0" indent="0">
              <a:buNone/>
            </a:pPr>
            <a:r>
              <a:rPr lang="de-DE" dirty="0"/>
              <a:t>Welches Streichholz ist für das sichere Anzünden einer Kerze geeignet? Wähle aus!</a:t>
            </a:r>
          </a:p>
          <a:p>
            <a:pPr marL="0" indent="0">
              <a:buNone/>
            </a:pPr>
            <a:endParaRPr lang="de-DE" dirty="0"/>
          </a:p>
        </p:txBody>
      </p:sp>
      <p:sp>
        <p:nvSpPr>
          <p:cNvPr id="4" name="Textfeld 3"/>
          <p:cNvSpPr txBox="1"/>
          <p:nvPr/>
        </p:nvSpPr>
        <p:spPr>
          <a:xfrm>
            <a:off x="9722068" y="5559973"/>
            <a:ext cx="2102069" cy="984885"/>
          </a:xfrm>
          <a:prstGeom prst="rect">
            <a:avLst/>
          </a:prstGeom>
          <a:noFill/>
        </p:spPr>
        <p:txBody>
          <a:bodyPr wrap="square" rtlCol="0">
            <a:spAutoFit/>
          </a:bodyPr>
          <a:lstStyle/>
          <a:p>
            <a:r>
              <a:rPr lang="de-DE" b="1" dirty="0" smtClean="0">
                <a:solidFill>
                  <a:schemeClr val="accent1">
                    <a:lumMod val="50000"/>
                  </a:schemeClr>
                </a:solidFill>
                <a:hlinkClick r:id="rId2" action="ppaction://hlinksldjump"/>
              </a:rPr>
              <a:t>Zurück zum </a:t>
            </a:r>
            <a:r>
              <a:rPr lang="de-DE" sz="4000" dirty="0" smtClean="0">
                <a:hlinkClick r:id="rId2" action="ppaction://hlinksldjump"/>
              </a:rPr>
              <a:t>»</a:t>
            </a:r>
            <a:endParaRPr lang="de-DE" dirty="0" smtClean="0">
              <a:hlinkClick r:id="rId2" action="ppaction://hlinksldjump"/>
            </a:endParaRPr>
          </a:p>
          <a:p>
            <a:r>
              <a:rPr lang="de-DE" b="1" dirty="0" smtClean="0">
                <a:solidFill>
                  <a:schemeClr val="accent1">
                    <a:lumMod val="50000"/>
                  </a:schemeClr>
                </a:solidFill>
                <a:hlinkClick r:id="rId2" action="ppaction://hlinksldjump"/>
              </a:rPr>
              <a:t>Inhaltsverzeichnis</a:t>
            </a:r>
            <a:endParaRPr lang="de-DE" b="1" dirty="0">
              <a:solidFill>
                <a:schemeClr val="accent1">
                  <a:lumMod val="50000"/>
                </a:schemeClr>
              </a:solidFill>
            </a:endParaRPr>
          </a:p>
        </p:txBody>
      </p:sp>
      <p:pic>
        <p:nvPicPr>
          <p:cNvPr id="6" name="Bild 7"/>
          <p:cNvPicPr/>
          <p:nvPr/>
        </p:nvPicPr>
        <p:blipFill>
          <a:blip r:embed="rId3" cstate="print">
            <a:extLst>
              <a:ext uri="{28A0092B-C50C-407E-A947-70E740481C1C}">
                <a14:useLocalDpi xmlns:a14="http://schemas.microsoft.com/office/drawing/2010/main" val="0"/>
              </a:ext>
            </a:extLst>
          </a:blip>
          <a:stretch>
            <a:fillRect/>
          </a:stretch>
        </p:blipFill>
        <p:spPr>
          <a:xfrm>
            <a:off x="2096748" y="2825377"/>
            <a:ext cx="3454198" cy="3351586"/>
          </a:xfrm>
          <a:prstGeom prst="rect">
            <a:avLst/>
          </a:prstGeom>
        </p:spPr>
      </p:pic>
    </p:spTree>
    <p:extLst>
      <p:ext uri="{BB962C8B-B14F-4D97-AF65-F5344CB8AC3E}">
        <p14:creationId xmlns:p14="http://schemas.microsoft.com/office/powerpoint/2010/main" val="3854533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1.1 Das richtige Anzünden von Zündhölzern</a:t>
            </a:r>
            <a:r>
              <a:rPr lang="de-DE" dirty="0"/>
              <a:t/>
            </a:r>
            <a:br>
              <a:rPr lang="de-DE" dirty="0"/>
            </a:br>
            <a:endParaRPr lang="de-DE" dirty="0"/>
          </a:p>
        </p:txBody>
      </p:sp>
      <p:sp>
        <p:nvSpPr>
          <p:cNvPr id="3" name="Inhaltsplatzhalter 2"/>
          <p:cNvSpPr>
            <a:spLocks noGrp="1"/>
          </p:cNvSpPr>
          <p:nvPr>
            <p:ph idx="1"/>
          </p:nvPr>
        </p:nvSpPr>
        <p:spPr>
          <a:xfrm>
            <a:off x="838200" y="1825625"/>
            <a:ext cx="7275786" cy="4351338"/>
          </a:xfrm>
        </p:spPr>
        <p:txBody>
          <a:bodyPr>
            <a:normAutofit fontScale="85000" lnSpcReduction="20000"/>
          </a:bodyPr>
          <a:lstStyle/>
          <a:p>
            <a:pPr marL="0" indent="0">
              <a:buNone/>
            </a:pPr>
            <a:r>
              <a:rPr lang="de-DE" dirty="0"/>
              <a:t>Durchführung:</a:t>
            </a:r>
          </a:p>
          <a:p>
            <a:pPr lvl="0"/>
            <a:r>
              <a:rPr lang="de-DE" dirty="0"/>
              <a:t>Nimm ein Streichholz aus der Schachtel. Vergewissere Dich, dass es unbeschädigt ist.</a:t>
            </a:r>
          </a:p>
          <a:p>
            <a:pPr lvl="0"/>
            <a:r>
              <a:rPr lang="de-DE" dirty="0"/>
              <a:t>Schließe die Streichholzschachtel.</a:t>
            </a:r>
          </a:p>
          <a:p>
            <a:pPr lvl="0"/>
            <a:r>
              <a:rPr lang="de-DE" dirty="0"/>
              <a:t>Halte das Streichholz zwischen Daumen und Zeigefinger fest und streiche damit vom Körper weg über die Reibefläche.</a:t>
            </a:r>
          </a:p>
          <a:p>
            <a:pPr lvl="0"/>
            <a:r>
              <a:rPr lang="de-DE" dirty="0"/>
              <a:t>Halte das brennende Streichholz waagerecht.</a:t>
            </a:r>
          </a:p>
          <a:p>
            <a:pPr lvl="0"/>
            <a:r>
              <a:rPr lang="de-DE" dirty="0"/>
              <a:t>Puste das brennende Streichholz aus, wenn die Flamme zu nah an Deine Finger kommt und lege es auf einer feuerfesten Unterlage ab. (Hinweis darauf, dass auch gelöschte Zündhölzer im Freien nicht einfach weggeworfen werden dürfen – Gefahr der Entstehung von Bränden!)</a:t>
            </a:r>
          </a:p>
          <a:p>
            <a:pPr marL="0" indent="0">
              <a:buNone/>
            </a:pPr>
            <a:endParaRPr lang="de-DE" dirty="0"/>
          </a:p>
        </p:txBody>
      </p:sp>
      <p:sp>
        <p:nvSpPr>
          <p:cNvPr id="4" name="Textfeld 3"/>
          <p:cNvSpPr txBox="1"/>
          <p:nvPr/>
        </p:nvSpPr>
        <p:spPr>
          <a:xfrm>
            <a:off x="9722068" y="5559973"/>
            <a:ext cx="2102069" cy="984885"/>
          </a:xfrm>
          <a:prstGeom prst="rect">
            <a:avLst/>
          </a:prstGeom>
          <a:noFill/>
        </p:spPr>
        <p:txBody>
          <a:bodyPr wrap="square" rtlCol="0">
            <a:spAutoFit/>
          </a:bodyPr>
          <a:lstStyle/>
          <a:p>
            <a:r>
              <a:rPr lang="de-DE" b="1" dirty="0" smtClean="0">
                <a:solidFill>
                  <a:schemeClr val="accent1">
                    <a:lumMod val="50000"/>
                  </a:schemeClr>
                </a:solidFill>
                <a:hlinkClick r:id="rId2" action="ppaction://hlinksldjump"/>
              </a:rPr>
              <a:t>Zurück zum </a:t>
            </a:r>
            <a:r>
              <a:rPr lang="de-DE" sz="4000" dirty="0" smtClean="0">
                <a:hlinkClick r:id="rId2" action="ppaction://hlinksldjump"/>
              </a:rPr>
              <a:t>»</a:t>
            </a:r>
            <a:endParaRPr lang="de-DE" dirty="0" smtClean="0">
              <a:hlinkClick r:id="rId2" action="ppaction://hlinksldjump"/>
            </a:endParaRPr>
          </a:p>
          <a:p>
            <a:r>
              <a:rPr lang="de-DE" b="1" dirty="0" smtClean="0">
                <a:solidFill>
                  <a:schemeClr val="accent1">
                    <a:lumMod val="50000"/>
                  </a:schemeClr>
                </a:solidFill>
                <a:hlinkClick r:id="rId2" action="ppaction://hlinksldjump"/>
              </a:rPr>
              <a:t>Inhaltsverzeichnis</a:t>
            </a:r>
            <a:endParaRPr lang="de-DE" b="1" dirty="0">
              <a:solidFill>
                <a:schemeClr val="accent1">
                  <a:lumMod val="50000"/>
                </a:schemeClr>
              </a:solidFill>
            </a:endParaRPr>
          </a:p>
        </p:txBody>
      </p:sp>
      <p:sp>
        <p:nvSpPr>
          <p:cNvPr id="5" name="Textfeld 4"/>
          <p:cNvSpPr txBox="1"/>
          <p:nvPr/>
        </p:nvSpPr>
        <p:spPr>
          <a:xfrm>
            <a:off x="9438290" y="2900855"/>
            <a:ext cx="2049517" cy="707886"/>
          </a:xfrm>
          <a:prstGeom prst="rect">
            <a:avLst/>
          </a:prstGeom>
          <a:solidFill>
            <a:schemeClr val="accent1"/>
          </a:solidFill>
          <a:effectLst>
            <a:innerShdw blurRad="63500" dist="50800" dir="8100000">
              <a:prstClr val="black">
                <a:alpha val="50000"/>
              </a:prstClr>
            </a:innerShdw>
          </a:effectLst>
        </p:spPr>
        <p:txBody>
          <a:bodyPr wrap="square" rtlCol="0">
            <a:spAutoFit/>
          </a:bodyPr>
          <a:lstStyle/>
          <a:p>
            <a:r>
              <a:rPr lang="de-DE" sz="2000" dirty="0" smtClean="0">
                <a:hlinkClick r:id="rId3"/>
              </a:rPr>
              <a:t>Hier geht es zum </a:t>
            </a:r>
            <a:r>
              <a:rPr lang="de-DE" sz="2000" dirty="0" err="1" smtClean="0">
                <a:hlinkClick r:id="rId3"/>
              </a:rPr>
              <a:t>Erklärvideo</a:t>
            </a:r>
            <a:r>
              <a:rPr lang="de-DE" sz="2000" dirty="0" smtClean="0">
                <a:hlinkClick r:id="rId3"/>
              </a:rPr>
              <a:t> </a:t>
            </a:r>
            <a:r>
              <a:rPr lang="de-DE" sz="2000" dirty="0">
                <a:hlinkClick r:id="rId3"/>
              </a:rPr>
              <a:t>»</a:t>
            </a:r>
            <a:endParaRPr lang="de-DE" sz="2000" dirty="0"/>
          </a:p>
        </p:txBody>
      </p:sp>
    </p:spTree>
    <p:extLst>
      <p:ext uri="{BB962C8B-B14F-4D97-AF65-F5344CB8AC3E}">
        <p14:creationId xmlns:p14="http://schemas.microsoft.com/office/powerpoint/2010/main" val="746682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nSpc>
                <a:spcPts val="1200"/>
              </a:lnSpc>
            </a:pPr>
            <a:r>
              <a:rPr lang="de-DE" b="1" dirty="0" smtClean="0"/>
              <a:t>2.1 </a:t>
            </a:r>
            <a:r>
              <a:rPr lang="de-DE" b="1" dirty="0"/>
              <a:t>Brennt – brennt nicht</a:t>
            </a:r>
            <a:r>
              <a:rPr lang="de-DE" dirty="0"/>
              <a:t/>
            </a:r>
            <a:br>
              <a:rPr lang="de-DE" dirty="0"/>
            </a:br>
            <a:endParaRPr lang="de-DE" dirty="0"/>
          </a:p>
        </p:txBody>
      </p:sp>
      <p:sp>
        <p:nvSpPr>
          <p:cNvPr id="3" name="Inhaltsplatzhalter 2"/>
          <p:cNvSpPr>
            <a:spLocks noGrp="1"/>
          </p:cNvSpPr>
          <p:nvPr>
            <p:ph idx="1"/>
          </p:nvPr>
        </p:nvSpPr>
        <p:spPr>
          <a:xfrm>
            <a:off x="838199" y="1936376"/>
            <a:ext cx="7230035" cy="4240587"/>
          </a:xfrm>
        </p:spPr>
        <p:txBody>
          <a:bodyPr>
            <a:normAutofit fontScale="62500" lnSpcReduction="20000"/>
          </a:bodyPr>
          <a:lstStyle/>
          <a:p>
            <a:pPr marL="0" indent="0">
              <a:buNone/>
            </a:pPr>
            <a:r>
              <a:rPr lang="de-DE" dirty="0"/>
              <a:t>Auf einer feuerfesten Unterlage werden den Schülerinnen und Schülern </a:t>
            </a:r>
            <a:r>
              <a:rPr lang="de-DE" dirty="0" smtClean="0"/>
              <a:t>unterschiedliche </a:t>
            </a:r>
            <a:r>
              <a:rPr lang="de-DE" dirty="0"/>
              <a:t>Stoffe zum Testen der Brennbarkeit an einer Kerze mit sicherem Stand (Kerzenhalter / Teelicht auf Teller...) angeboten:</a:t>
            </a:r>
          </a:p>
          <a:p>
            <a:pPr marL="0" lvl="0" indent="0">
              <a:lnSpc>
                <a:spcPct val="70000"/>
              </a:lnSpc>
              <a:buNone/>
            </a:pPr>
            <a:r>
              <a:rPr lang="de-DE" dirty="0" smtClean="0"/>
              <a:t>Stein, Spaghetti, Papier, Holzscheit, Eisenstück, ....</a:t>
            </a:r>
            <a:endParaRPr lang="de-DE" dirty="0"/>
          </a:p>
          <a:p>
            <a:pPr marL="0" indent="0">
              <a:buNone/>
            </a:pPr>
            <a:r>
              <a:rPr lang="de-DE" dirty="0"/>
              <a:t>Ziel der Übung ist die Erkenntnis, dass es brennbare und nichtbrennbare Stoffe gibt und dass vor allem organische/kohlenstoffhaltige Materialien brennbar sind. </a:t>
            </a:r>
          </a:p>
          <a:p>
            <a:pPr marL="0" indent="0">
              <a:buNone/>
            </a:pPr>
            <a:r>
              <a:rPr lang="de-DE" dirty="0"/>
              <a:t> </a:t>
            </a:r>
          </a:p>
          <a:p>
            <a:pPr marL="0" indent="0">
              <a:buNone/>
            </a:pPr>
            <a:r>
              <a:rPr lang="de-DE" dirty="0"/>
              <a:t>Durchführung:</a:t>
            </a:r>
          </a:p>
          <a:p>
            <a:pPr lvl="0"/>
            <a:r>
              <a:rPr lang="de-DE" dirty="0"/>
              <a:t>Nimm einen Stoff/Gegenstand und halte ihn entweder mit der Hand oder mit einer Zange in die Flamme eines Teelichts.</a:t>
            </a:r>
          </a:p>
          <a:p>
            <a:pPr lvl="0"/>
            <a:r>
              <a:rPr lang="de-DE" dirty="0"/>
              <a:t>Lege die brennenden oder zumindest heißen Gegenstände auf einer </a:t>
            </a:r>
            <a:r>
              <a:rPr lang="de-DE" dirty="0" smtClean="0"/>
              <a:t>feuerfesten </a:t>
            </a:r>
            <a:r>
              <a:rPr lang="de-DE" dirty="0"/>
              <a:t>Unterlage ab.</a:t>
            </a:r>
          </a:p>
          <a:p>
            <a:pPr lvl="0"/>
            <a:r>
              <a:rPr lang="de-DE" dirty="0"/>
              <a:t>Notiere deine Beobachtungen und stelle Vermutungen an, welche Stoffe brennbar sind.</a:t>
            </a:r>
          </a:p>
          <a:p>
            <a:r>
              <a:rPr lang="de-DE" dirty="0" smtClean="0"/>
              <a:t>Stelle Vermutungen zur Brennbarkeit weiterer Stoffe an.</a:t>
            </a:r>
            <a:endParaRPr lang="de-DE" dirty="0"/>
          </a:p>
          <a:p>
            <a:pPr marL="0" indent="0">
              <a:buNone/>
            </a:pPr>
            <a:endParaRPr lang="de-DE" dirty="0"/>
          </a:p>
        </p:txBody>
      </p:sp>
      <p:sp>
        <p:nvSpPr>
          <p:cNvPr id="4" name="Rechteck 3"/>
          <p:cNvSpPr/>
          <p:nvPr/>
        </p:nvSpPr>
        <p:spPr>
          <a:xfrm>
            <a:off x="9469821" y="5448530"/>
            <a:ext cx="2081048" cy="984885"/>
          </a:xfrm>
          <a:prstGeom prst="rect">
            <a:avLst/>
          </a:prstGeom>
        </p:spPr>
        <p:txBody>
          <a:bodyPr wrap="square">
            <a:spAutoFit/>
          </a:bodyPr>
          <a:lstStyle/>
          <a:p>
            <a:r>
              <a:rPr lang="de-DE" b="1" dirty="0" smtClean="0">
                <a:solidFill>
                  <a:schemeClr val="accent1">
                    <a:lumMod val="50000"/>
                  </a:schemeClr>
                </a:solidFill>
                <a:hlinkClick r:id="rId2" action="ppaction://hlinksldjump"/>
              </a:rPr>
              <a:t>Zurück zum </a:t>
            </a:r>
            <a:r>
              <a:rPr lang="de-DE" sz="4000" dirty="0" smtClean="0">
                <a:hlinkClick r:id="rId2" action="ppaction://hlinksldjump"/>
              </a:rPr>
              <a:t>»</a:t>
            </a:r>
            <a:endParaRPr lang="de-DE" dirty="0" smtClean="0">
              <a:hlinkClick r:id="rId2" action="ppaction://hlinksldjump"/>
            </a:endParaRPr>
          </a:p>
          <a:p>
            <a:r>
              <a:rPr lang="de-DE" b="1" dirty="0" smtClean="0">
                <a:solidFill>
                  <a:schemeClr val="accent1">
                    <a:lumMod val="50000"/>
                  </a:schemeClr>
                </a:solidFill>
                <a:hlinkClick r:id="rId2" action="ppaction://hlinksldjump"/>
              </a:rPr>
              <a:t>Inhaltsverzeichnis</a:t>
            </a:r>
            <a:endParaRPr lang="de-DE" b="1" dirty="0">
              <a:solidFill>
                <a:schemeClr val="accent1">
                  <a:lumMod val="50000"/>
                </a:schemeClr>
              </a:solidFill>
            </a:endParaRPr>
          </a:p>
        </p:txBody>
      </p:sp>
      <p:sp>
        <p:nvSpPr>
          <p:cNvPr id="5" name="Rechteck 4"/>
          <p:cNvSpPr/>
          <p:nvPr/>
        </p:nvSpPr>
        <p:spPr>
          <a:xfrm>
            <a:off x="9469821" y="2840062"/>
            <a:ext cx="2157898" cy="523220"/>
          </a:xfrm>
          <a:prstGeom prst="rect">
            <a:avLst/>
          </a:prstGeom>
          <a:solidFill>
            <a:schemeClr val="accent1"/>
          </a:solidFill>
        </p:spPr>
        <p:txBody>
          <a:bodyPr wrap="none">
            <a:spAutoFit/>
          </a:bodyPr>
          <a:lstStyle/>
          <a:p>
            <a:pPr lvl="0"/>
            <a:r>
              <a:rPr lang="de-DE" sz="2800" b="1" dirty="0" err="1" smtClean="0">
                <a:solidFill>
                  <a:prstClr val="black"/>
                </a:solidFill>
                <a:hlinkClick r:id="rId3"/>
              </a:rPr>
              <a:t>Erklärvideo</a:t>
            </a:r>
            <a:r>
              <a:rPr lang="de-DE" sz="2800" b="1" dirty="0" smtClean="0">
                <a:solidFill>
                  <a:prstClr val="black"/>
                </a:solidFill>
                <a:hlinkClick r:id="rId3"/>
              </a:rPr>
              <a:t> </a:t>
            </a:r>
            <a:r>
              <a:rPr lang="de-DE" sz="2800" b="1" dirty="0">
                <a:solidFill>
                  <a:prstClr val="black"/>
                </a:solidFill>
                <a:hlinkClick r:id="rId3"/>
              </a:rPr>
              <a:t>»</a:t>
            </a:r>
            <a:endParaRPr lang="de-DE" sz="2800" b="1" dirty="0">
              <a:solidFill>
                <a:prstClr val="black"/>
              </a:solidFill>
            </a:endParaRPr>
          </a:p>
        </p:txBody>
      </p:sp>
    </p:spTree>
    <p:extLst>
      <p:ext uri="{BB962C8B-B14F-4D97-AF65-F5344CB8AC3E}">
        <p14:creationId xmlns:p14="http://schemas.microsoft.com/office/powerpoint/2010/main" val="1373231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nSpc>
                <a:spcPts val="1200"/>
              </a:lnSpc>
            </a:pPr>
            <a:r>
              <a:rPr lang="de-DE" b="1" dirty="0"/>
              <a:t>2.2 Zerteilungsgrad</a:t>
            </a:r>
            <a:r>
              <a:rPr lang="de-DE" dirty="0"/>
              <a:t/>
            </a:r>
            <a:br>
              <a:rPr lang="de-DE" dirty="0"/>
            </a:br>
            <a:r>
              <a:rPr lang="de-DE" dirty="0"/>
              <a:t/>
            </a:r>
            <a:br>
              <a:rPr lang="de-DE" dirty="0"/>
            </a:br>
            <a:endParaRPr lang="de-DE" dirty="0"/>
          </a:p>
        </p:txBody>
      </p:sp>
      <p:sp>
        <p:nvSpPr>
          <p:cNvPr id="3" name="Inhaltsplatzhalter 2"/>
          <p:cNvSpPr>
            <a:spLocks noGrp="1"/>
          </p:cNvSpPr>
          <p:nvPr>
            <p:ph idx="1"/>
          </p:nvPr>
        </p:nvSpPr>
        <p:spPr>
          <a:xfrm>
            <a:off x="838200" y="1825625"/>
            <a:ext cx="7118131" cy="4351338"/>
          </a:xfrm>
        </p:spPr>
        <p:txBody>
          <a:bodyPr>
            <a:normAutofit fontScale="62500" lnSpcReduction="20000"/>
          </a:bodyPr>
          <a:lstStyle/>
          <a:p>
            <a:pPr marL="0" indent="0">
              <a:buNone/>
            </a:pPr>
            <a:r>
              <a:rPr lang="de-DE" dirty="0">
                <a:hlinkClick r:id="rId2"/>
              </a:rPr>
              <a:t>(http://www.chemieunterricht.de/dc2/tip/16_03.htm)</a:t>
            </a:r>
            <a:endParaRPr lang="de-DE" dirty="0"/>
          </a:p>
          <a:p>
            <a:pPr marL="0" indent="0">
              <a:buNone/>
            </a:pPr>
            <a:r>
              <a:rPr lang="de-DE" dirty="0"/>
              <a:t>Auf einer feuerfesten Unterlage werden den Schülerinnen und Schülern neben dem Holzscheit, Holzspieße und Holzwolle/Hobelspäne zum Testen an einer Kerze mit sicherem Stand (Kerzenhalter / Teelicht auf Teller...) angeboten.</a:t>
            </a:r>
          </a:p>
          <a:p>
            <a:pPr marL="0" indent="0">
              <a:buNone/>
            </a:pPr>
            <a:r>
              <a:rPr lang="de-DE" dirty="0"/>
              <a:t>Ziel der Übung ist die Erkenntnis, dass die Oberfläche eines Stoffes Einfluss auf die Brennbarkeit des Stoffes hat. </a:t>
            </a:r>
          </a:p>
          <a:p>
            <a:pPr marL="0" indent="0">
              <a:buNone/>
            </a:pPr>
            <a:r>
              <a:rPr lang="de-DE" dirty="0"/>
              <a:t> </a:t>
            </a:r>
          </a:p>
          <a:p>
            <a:pPr marL="0" indent="0">
              <a:buNone/>
            </a:pPr>
            <a:r>
              <a:rPr lang="de-DE" dirty="0"/>
              <a:t>Durchführung:</a:t>
            </a:r>
          </a:p>
          <a:p>
            <a:pPr lvl="0"/>
            <a:r>
              <a:rPr lang="de-DE" dirty="0"/>
              <a:t>Halte nacheinander das Holzscheit, den </a:t>
            </a:r>
            <a:r>
              <a:rPr lang="de-DE" dirty="0" smtClean="0"/>
              <a:t>Schaschlik-Spieß </a:t>
            </a:r>
            <a:r>
              <a:rPr lang="de-DE" dirty="0"/>
              <a:t>und mit der Zange etwas Holzwolle/Hobelspäne in die Flamme eines Teelichts.</a:t>
            </a:r>
          </a:p>
          <a:p>
            <a:pPr lvl="0"/>
            <a:r>
              <a:rPr lang="de-DE" dirty="0"/>
              <a:t>Lege die brennenden oder zumindest heißen Gegenstände auf einer feuerfesten Unterlage ab.</a:t>
            </a:r>
          </a:p>
          <a:p>
            <a:pPr lvl="0"/>
            <a:r>
              <a:rPr lang="de-DE" dirty="0"/>
              <a:t>Notiere deine Beobachtungen und stelle Vermutungen an, warum die unterschiedlichen Materialien ein unterschiedliches Verhalten zeigen.</a:t>
            </a:r>
          </a:p>
          <a:p>
            <a:pPr marL="0" indent="0">
              <a:buNone/>
            </a:pPr>
            <a:endParaRPr lang="de-DE" dirty="0"/>
          </a:p>
          <a:p>
            <a:pPr marL="0" indent="0">
              <a:buNone/>
            </a:pPr>
            <a:endParaRPr lang="de-DE" dirty="0"/>
          </a:p>
        </p:txBody>
      </p:sp>
      <p:sp>
        <p:nvSpPr>
          <p:cNvPr id="4" name="Rechteck 3"/>
          <p:cNvSpPr/>
          <p:nvPr/>
        </p:nvSpPr>
        <p:spPr>
          <a:xfrm>
            <a:off x="9732579" y="5511592"/>
            <a:ext cx="1986455" cy="984885"/>
          </a:xfrm>
          <a:prstGeom prst="rect">
            <a:avLst/>
          </a:prstGeom>
        </p:spPr>
        <p:txBody>
          <a:bodyPr wrap="square">
            <a:spAutoFit/>
          </a:bodyPr>
          <a:lstStyle/>
          <a:p>
            <a:r>
              <a:rPr lang="de-DE" b="1" dirty="0" smtClean="0">
                <a:solidFill>
                  <a:schemeClr val="accent1">
                    <a:lumMod val="50000"/>
                  </a:schemeClr>
                </a:solidFill>
                <a:hlinkClick r:id="rId3" action="ppaction://hlinksldjump"/>
              </a:rPr>
              <a:t>Zurück zum </a:t>
            </a:r>
            <a:r>
              <a:rPr lang="de-DE" sz="4000" dirty="0" smtClean="0">
                <a:hlinkClick r:id="rId3" action="ppaction://hlinksldjump"/>
              </a:rPr>
              <a:t>»</a:t>
            </a:r>
            <a:endParaRPr lang="de-DE" dirty="0" smtClean="0">
              <a:hlinkClick r:id="rId3" action="ppaction://hlinksldjump"/>
            </a:endParaRPr>
          </a:p>
          <a:p>
            <a:r>
              <a:rPr lang="de-DE" b="1" dirty="0" smtClean="0">
                <a:solidFill>
                  <a:schemeClr val="accent1">
                    <a:lumMod val="50000"/>
                  </a:schemeClr>
                </a:solidFill>
                <a:hlinkClick r:id="rId3" action="ppaction://hlinksldjump"/>
              </a:rPr>
              <a:t>Inhaltsverzeichnis</a:t>
            </a:r>
            <a:endParaRPr lang="de-DE" b="1" dirty="0">
              <a:solidFill>
                <a:schemeClr val="accent1">
                  <a:lumMod val="50000"/>
                </a:schemeClr>
              </a:solidFill>
            </a:endParaRPr>
          </a:p>
        </p:txBody>
      </p:sp>
      <p:sp>
        <p:nvSpPr>
          <p:cNvPr id="5" name="Rechteck 4"/>
          <p:cNvSpPr/>
          <p:nvPr/>
        </p:nvSpPr>
        <p:spPr>
          <a:xfrm>
            <a:off x="9469821" y="2840062"/>
            <a:ext cx="2157898" cy="523220"/>
          </a:xfrm>
          <a:prstGeom prst="rect">
            <a:avLst/>
          </a:prstGeom>
          <a:solidFill>
            <a:schemeClr val="accent1"/>
          </a:solidFill>
        </p:spPr>
        <p:txBody>
          <a:bodyPr wrap="none">
            <a:spAutoFit/>
          </a:bodyPr>
          <a:lstStyle/>
          <a:p>
            <a:pPr lvl="0"/>
            <a:r>
              <a:rPr lang="de-DE" sz="2800" b="1" dirty="0" err="1" smtClean="0">
                <a:solidFill>
                  <a:prstClr val="black"/>
                </a:solidFill>
                <a:hlinkClick r:id="rId4"/>
              </a:rPr>
              <a:t>Erklärvideo</a:t>
            </a:r>
            <a:r>
              <a:rPr lang="de-DE" sz="2800" b="1" dirty="0" smtClean="0">
                <a:solidFill>
                  <a:prstClr val="black"/>
                </a:solidFill>
                <a:hlinkClick r:id="rId4"/>
              </a:rPr>
              <a:t> </a:t>
            </a:r>
            <a:r>
              <a:rPr lang="de-DE" sz="2800" b="1" dirty="0">
                <a:solidFill>
                  <a:prstClr val="black"/>
                </a:solidFill>
                <a:hlinkClick r:id="rId4"/>
              </a:rPr>
              <a:t>»</a:t>
            </a:r>
            <a:endParaRPr lang="de-DE" sz="2800" b="1" dirty="0">
              <a:solidFill>
                <a:prstClr val="black"/>
              </a:solidFill>
            </a:endParaRPr>
          </a:p>
        </p:txBody>
      </p:sp>
    </p:spTree>
    <p:extLst>
      <p:ext uri="{BB962C8B-B14F-4D97-AF65-F5344CB8AC3E}">
        <p14:creationId xmlns:p14="http://schemas.microsoft.com/office/powerpoint/2010/main" val="123886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nSpc>
                <a:spcPts val="1200"/>
              </a:lnSpc>
            </a:pPr>
            <a:r>
              <a:rPr lang="de-DE" dirty="0"/>
              <a:t/>
            </a:r>
            <a:br>
              <a:rPr lang="de-DE" dirty="0"/>
            </a:br>
            <a:r>
              <a:rPr lang="de-DE" b="1" dirty="0"/>
              <a:t>2.3 Stahlwolle</a:t>
            </a:r>
            <a:r>
              <a:rPr lang="de-DE" dirty="0"/>
              <a:t/>
            </a:r>
            <a:br>
              <a:rPr lang="de-DE" dirty="0"/>
            </a:br>
            <a:endParaRPr lang="de-DE" dirty="0"/>
          </a:p>
        </p:txBody>
      </p:sp>
      <p:sp>
        <p:nvSpPr>
          <p:cNvPr id="3" name="Inhaltsplatzhalter 2"/>
          <p:cNvSpPr>
            <a:spLocks noGrp="1"/>
          </p:cNvSpPr>
          <p:nvPr>
            <p:ph idx="1"/>
          </p:nvPr>
        </p:nvSpPr>
        <p:spPr>
          <a:xfrm>
            <a:off x="838199" y="1825624"/>
            <a:ext cx="7294582" cy="4682751"/>
          </a:xfrm>
        </p:spPr>
        <p:txBody>
          <a:bodyPr>
            <a:normAutofit fontScale="62500" lnSpcReduction="20000"/>
          </a:bodyPr>
          <a:lstStyle/>
          <a:p>
            <a:pPr marL="0" indent="0">
              <a:buNone/>
            </a:pPr>
            <a:r>
              <a:rPr lang="de-DE" dirty="0"/>
              <a:t>Metalle werden von Schülerinnen und Schülern im Normalfall als nicht brennbar betrachtet. Sie reagieren aber ebenfalls mit Sauerstoff. </a:t>
            </a:r>
          </a:p>
          <a:p>
            <a:pPr marL="0" indent="0">
              <a:buNone/>
            </a:pPr>
            <a:r>
              <a:rPr lang="de-DE" dirty="0"/>
              <a:t> </a:t>
            </a:r>
          </a:p>
          <a:p>
            <a:pPr marL="0" indent="0">
              <a:buNone/>
            </a:pPr>
            <a:r>
              <a:rPr lang="de-DE" dirty="0"/>
              <a:t>Ziel der Übung ist die Erkenntnis, dass die Oberfläche eines Stoffes Einfluss auf die Brennbarkeit des Stoffes hat und dass es sich bei Verbrennungsvorgängen um eine Reaktion mit Sauerstoff handelt, die nicht nur bei Kohlenstoffhaltigen Stoffen ablaufen kann. </a:t>
            </a:r>
          </a:p>
          <a:p>
            <a:pPr marL="0" indent="0">
              <a:buNone/>
            </a:pPr>
            <a:r>
              <a:rPr lang="de-DE" dirty="0"/>
              <a:t> </a:t>
            </a:r>
          </a:p>
          <a:p>
            <a:pPr marL="0" indent="0">
              <a:buNone/>
            </a:pPr>
            <a:r>
              <a:rPr lang="de-DE" dirty="0"/>
              <a:t>Durchführung: </a:t>
            </a:r>
            <a:r>
              <a:rPr lang="de-DE" b="1" dirty="0"/>
              <a:t>Lehrerdemonstration!</a:t>
            </a:r>
            <a:endParaRPr lang="de-DE" dirty="0"/>
          </a:p>
          <a:p>
            <a:pPr marL="0" indent="0">
              <a:buNone/>
            </a:pPr>
            <a:r>
              <a:rPr lang="de-DE" dirty="0" smtClean="0"/>
              <a:t>Ein </a:t>
            </a:r>
            <a:r>
              <a:rPr lang="de-DE" dirty="0"/>
              <a:t>etwa faustgroßes Stück sehr feiner Stahlwolle wird locker zerzupft an einem Stativ hängend durch den Kontakt mit den beiden Polen einer 9V Blockbatterie gezündet. Die Stahlwolle verbrennt langsam (Licht löschen, schöner Effekt !)</a:t>
            </a:r>
          </a:p>
          <a:p>
            <a:pPr marL="0" indent="0">
              <a:buNone/>
            </a:pPr>
            <a:r>
              <a:rPr lang="de-DE" dirty="0"/>
              <a:t> </a:t>
            </a:r>
          </a:p>
          <a:p>
            <a:pPr marL="0" indent="0">
              <a:buNone/>
            </a:pPr>
            <a:r>
              <a:rPr lang="de-DE" dirty="0"/>
              <a:t>Achtung: Dieser Versuch muss auf einer </a:t>
            </a:r>
            <a:r>
              <a:rPr lang="de-DE" b="1" dirty="0"/>
              <a:t>feuerfesten Unterlage</a:t>
            </a:r>
            <a:r>
              <a:rPr lang="de-DE" dirty="0"/>
              <a:t> durchgeführt werden, da brennende Eisenteile herunterfallen können. Eisenwolle darf nie zusammen mit Batterien aufbewahrt werden, da diese die Eisenwolle zünden können</a:t>
            </a:r>
            <a:r>
              <a:rPr lang="de-DE" dirty="0" smtClean="0"/>
              <a:t>. Batterien sollten aus dem gleichen Grund nicht im Hausmüll entsorgt </a:t>
            </a:r>
            <a:r>
              <a:rPr lang="de-DE" dirty="0" err="1" smtClean="0"/>
              <a:t>weren</a:t>
            </a:r>
            <a:r>
              <a:rPr lang="de-DE" dirty="0" smtClean="0"/>
              <a:t>.</a:t>
            </a:r>
            <a:endParaRPr lang="de-DE" dirty="0"/>
          </a:p>
          <a:p>
            <a:pPr marL="0" indent="0">
              <a:buNone/>
            </a:pPr>
            <a:endParaRPr lang="de-DE" dirty="0"/>
          </a:p>
        </p:txBody>
      </p:sp>
      <p:sp>
        <p:nvSpPr>
          <p:cNvPr id="4" name="Rechteck 3"/>
          <p:cNvSpPr/>
          <p:nvPr/>
        </p:nvSpPr>
        <p:spPr>
          <a:xfrm>
            <a:off x="9409386" y="5684520"/>
            <a:ext cx="2144110" cy="984885"/>
          </a:xfrm>
          <a:prstGeom prst="rect">
            <a:avLst/>
          </a:prstGeom>
        </p:spPr>
        <p:txBody>
          <a:bodyPr wrap="square">
            <a:spAutoFit/>
          </a:bodyPr>
          <a:lstStyle/>
          <a:p>
            <a:r>
              <a:rPr lang="de-DE" b="1" dirty="0" smtClean="0">
                <a:solidFill>
                  <a:schemeClr val="accent1">
                    <a:lumMod val="50000"/>
                  </a:schemeClr>
                </a:solidFill>
                <a:hlinkClick r:id="rId2" action="ppaction://hlinksldjump"/>
              </a:rPr>
              <a:t>Zurück zum </a:t>
            </a:r>
            <a:r>
              <a:rPr lang="de-DE" sz="4000" dirty="0" smtClean="0">
                <a:hlinkClick r:id="rId2" action="ppaction://hlinksldjump"/>
              </a:rPr>
              <a:t>»</a:t>
            </a:r>
            <a:endParaRPr lang="de-DE" dirty="0" smtClean="0">
              <a:hlinkClick r:id="rId2" action="ppaction://hlinksldjump"/>
            </a:endParaRPr>
          </a:p>
          <a:p>
            <a:r>
              <a:rPr lang="de-DE" b="1" dirty="0" smtClean="0">
                <a:solidFill>
                  <a:schemeClr val="accent1">
                    <a:lumMod val="50000"/>
                  </a:schemeClr>
                </a:solidFill>
                <a:hlinkClick r:id="rId2" action="ppaction://hlinksldjump"/>
              </a:rPr>
              <a:t>Inhaltsverzeichnis</a:t>
            </a:r>
            <a:endParaRPr lang="de-DE" b="1" dirty="0">
              <a:solidFill>
                <a:schemeClr val="accent1">
                  <a:lumMod val="50000"/>
                </a:schemeClr>
              </a:solidFill>
            </a:endParaRPr>
          </a:p>
        </p:txBody>
      </p:sp>
      <p:sp>
        <p:nvSpPr>
          <p:cNvPr id="5" name="Rechteck 4"/>
          <p:cNvSpPr/>
          <p:nvPr/>
        </p:nvSpPr>
        <p:spPr>
          <a:xfrm>
            <a:off x="9469821" y="2840062"/>
            <a:ext cx="2157898" cy="523220"/>
          </a:xfrm>
          <a:prstGeom prst="rect">
            <a:avLst/>
          </a:prstGeom>
          <a:solidFill>
            <a:schemeClr val="accent1"/>
          </a:solidFill>
        </p:spPr>
        <p:txBody>
          <a:bodyPr wrap="none">
            <a:spAutoFit/>
          </a:bodyPr>
          <a:lstStyle/>
          <a:p>
            <a:pPr lvl="0"/>
            <a:r>
              <a:rPr lang="de-DE" sz="2800" b="1" dirty="0" err="1" smtClean="0">
                <a:solidFill>
                  <a:prstClr val="black"/>
                </a:solidFill>
                <a:hlinkClick r:id="rId3"/>
              </a:rPr>
              <a:t>Erklärvideo</a:t>
            </a:r>
            <a:r>
              <a:rPr lang="de-DE" sz="2800" b="1" dirty="0" smtClean="0">
                <a:solidFill>
                  <a:prstClr val="black"/>
                </a:solidFill>
                <a:hlinkClick r:id="rId3"/>
              </a:rPr>
              <a:t> </a:t>
            </a:r>
            <a:r>
              <a:rPr lang="de-DE" sz="2800" b="1" dirty="0">
                <a:solidFill>
                  <a:prstClr val="black"/>
                </a:solidFill>
                <a:hlinkClick r:id="rId3"/>
              </a:rPr>
              <a:t>»</a:t>
            </a:r>
            <a:endParaRPr lang="de-DE" sz="2800" b="1" dirty="0">
              <a:solidFill>
                <a:prstClr val="black"/>
              </a:solidFill>
            </a:endParaRPr>
          </a:p>
        </p:txBody>
      </p:sp>
    </p:spTree>
    <p:extLst>
      <p:ext uri="{BB962C8B-B14F-4D97-AF65-F5344CB8AC3E}">
        <p14:creationId xmlns:p14="http://schemas.microsoft.com/office/powerpoint/2010/main" val="1107641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08791" y="365125"/>
            <a:ext cx="10945009" cy="1325563"/>
          </a:xfrm>
        </p:spPr>
        <p:txBody>
          <a:bodyPr/>
          <a:lstStyle/>
          <a:p>
            <a:r>
              <a:rPr lang="de-DE" b="1" dirty="0" smtClean="0"/>
              <a:t>3.1 Pyrolyse von Holz</a:t>
            </a:r>
            <a:endParaRPr lang="de-DE" dirty="0"/>
          </a:p>
        </p:txBody>
      </p:sp>
      <p:sp>
        <p:nvSpPr>
          <p:cNvPr id="3" name="Inhaltsplatzhalter 2"/>
          <p:cNvSpPr>
            <a:spLocks noGrp="1"/>
          </p:cNvSpPr>
          <p:nvPr>
            <p:ph idx="1"/>
          </p:nvPr>
        </p:nvSpPr>
        <p:spPr>
          <a:xfrm>
            <a:off x="311075" y="1690688"/>
            <a:ext cx="7800191" cy="4334263"/>
          </a:xfrm>
        </p:spPr>
        <p:txBody>
          <a:bodyPr>
            <a:normAutofit fontScale="62500" lnSpcReduction="20000"/>
          </a:bodyPr>
          <a:lstStyle/>
          <a:p>
            <a:pPr marL="0" indent="0">
              <a:buNone/>
            </a:pPr>
            <a:r>
              <a:rPr lang="de-DE" b="1" dirty="0" smtClean="0"/>
              <a:t>Lehrerdemonstration</a:t>
            </a:r>
            <a:r>
              <a:rPr lang="de-DE" b="1" dirty="0"/>
              <a:t>!</a:t>
            </a:r>
            <a:endParaRPr lang="de-DE" dirty="0"/>
          </a:p>
          <a:p>
            <a:pPr marL="0" indent="0">
              <a:buNone/>
            </a:pPr>
            <a:r>
              <a:rPr lang="de-DE" dirty="0"/>
              <a:t>Holzspäne werden in ein Reagenzglas gegeben, das mit einer Reagenzglasklemme schräg in einem Stativ eingespannt wird. Mithilfe eines Bunsenbrenners werden die Holzspäne erhitzt, bis eine sichtbare Gasentwicklung stattfindet. </a:t>
            </a:r>
          </a:p>
          <a:p>
            <a:pPr marL="0" indent="0">
              <a:buNone/>
            </a:pPr>
            <a:r>
              <a:rPr lang="de-DE" dirty="0"/>
              <a:t>Die Gase werden mit einem </a:t>
            </a:r>
            <a:r>
              <a:rPr lang="de-DE" dirty="0" smtClean="0"/>
              <a:t>langen Zündholz</a:t>
            </a:r>
            <a:r>
              <a:rPr lang="de-DE" dirty="0"/>
              <a:t> </a:t>
            </a:r>
            <a:r>
              <a:rPr lang="de-DE" dirty="0" smtClean="0"/>
              <a:t>angezündet.</a:t>
            </a:r>
            <a:endParaRPr lang="de-DE" dirty="0"/>
          </a:p>
          <a:p>
            <a:pPr marL="0" indent="0">
              <a:buNone/>
            </a:pPr>
            <a:r>
              <a:rPr lang="de-DE" b="1" dirty="0"/>
              <a:t> </a:t>
            </a:r>
            <a:endParaRPr lang="de-DE" dirty="0"/>
          </a:p>
          <a:p>
            <a:pPr marL="0" indent="0">
              <a:buNone/>
            </a:pPr>
            <a:endParaRPr lang="de-DE" dirty="0" smtClean="0"/>
          </a:p>
          <a:p>
            <a:pPr marL="0" indent="0">
              <a:buNone/>
            </a:pPr>
            <a:endParaRPr lang="de-DE" dirty="0"/>
          </a:p>
          <a:p>
            <a:pPr marL="0" indent="0">
              <a:buNone/>
            </a:pPr>
            <a:r>
              <a:rPr lang="de-DE" dirty="0" smtClean="0"/>
              <a:t>Achtung</a:t>
            </a:r>
            <a:r>
              <a:rPr lang="de-DE" dirty="0"/>
              <a:t>: Die bei der Pyrolyse von organischem Material entstehenden Gase sind häufig aromatisch, daneben können noch einige andere Atemgifte entstehen. Die entstehenden Aromaten werden jedoch größtenteils verbrannt so dass eine Durchführung mit kleinen Mengen auch ohne Abzug vertretbar ist.</a:t>
            </a:r>
          </a:p>
          <a:p>
            <a:pPr marL="0" indent="0">
              <a:buNone/>
            </a:pPr>
            <a:r>
              <a:rPr lang="de-DE" dirty="0"/>
              <a:t>Durch rücklaufendes Kondenswasser kann es zum Springen des Reagenzglases kommen. Das schräge Einspannen des Reagenzglases soll das verhindern</a:t>
            </a:r>
            <a:r>
              <a:rPr lang="de-DE" dirty="0" smtClean="0"/>
              <a:t>.</a:t>
            </a:r>
            <a:r>
              <a:rPr lang="de-DE" b="1" dirty="0"/>
              <a:t> </a:t>
            </a:r>
            <a:endParaRPr lang="de-DE" dirty="0"/>
          </a:p>
        </p:txBody>
      </p:sp>
      <p:grpSp>
        <p:nvGrpSpPr>
          <p:cNvPr id="20" name="Gruppierung 22"/>
          <p:cNvGrpSpPr>
            <a:grpSpLocks noChangeAspect="1"/>
          </p:cNvGrpSpPr>
          <p:nvPr/>
        </p:nvGrpSpPr>
        <p:grpSpPr>
          <a:xfrm>
            <a:off x="6090720" y="2474283"/>
            <a:ext cx="1644015" cy="1439546"/>
            <a:chOff x="0" y="0"/>
            <a:chExt cx="3274060" cy="2867025"/>
          </a:xfrm>
        </p:grpSpPr>
        <p:grpSp>
          <p:nvGrpSpPr>
            <p:cNvPr id="21" name="Gruppierung 18"/>
            <p:cNvGrpSpPr/>
            <p:nvPr/>
          </p:nvGrpSpPr>
          <p:grpSpPr>
            <a:xfrm>
              <a:off x="0" y="1505585"/>
              <a:ext cx="1024890" cy="1361440"/>
              <a:chOff x="0" y="0"/>
              <a:chExt cx="1024890" cy="1361440"/>
            </a:xfrm>
          </p:grpSpPr>
          <p:sp>
            <p:nvSpPr>
              <p:cNvPr id="30" name="Oval 6"/>
              <p:cNvSpPr/>
              <p:nvPr/>
            </p:nvSpPr>
            <p:spPr>
              <a:xfrm>
                <a:off x="0" y="942975"/>
                <a:ext cx="1024890" cy="418465"/>
              </a:xfrm>
              <a:prstGeom prst="ellipse">
                <a:avLst/>
              </a:prstGeom>
              <a:solidFill>
                <a:schemeClr val="tx1">
                  <a:lumMod val="75000"/>
                  <a:lumOff val="25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31" name="Zylinder 30"/>
              <p:cNvSpPr/>
              <p:nvPr/>
            </p:nvSpPr>
            <p:spPr>
              <a:xfrm>
                <a:off x="375920" y="309245"/>
                <a:ext cx="273050" cy="836930"/>
              </a:xfrm>
              <a:prstGeom prst="can">
                <a:avLst/>
              </a:prstGeom>
              <a:solidFill>
                <a:schemeClr val="tx1">
                  <a:lumMod val="75000"/>
                  <a:lumOff val="25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32" name="Träne 31"/>
              <p:cNvSpPr/>
              <p:nvPr/>
            </p:nvSpPr>
            <p:spPr>
              <a:xfrm rot="18515464">
                <a:off x="340677" y="18733"/>
                <a:ext cx="375285" cy="337820"/>
              </a:xfrm>
              <a:prstGeom prst="teardrop">
                <a:avLst>
                  <a:gd name="adj" fmla="val 200000"/>
                </a:avLst>
              </a:prstGeom>
              <a:solidFill>
                <a:srgbClr val="FF66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grpSp>
        <p:grpSp>
          <p:nvGrpSpPr>
            <p:cNvPr id="22" name="Gruppierung 19"/>
            <p:cNvGrpSpPr/>
            <p:nvPr/>
          </p:nvGrpSpPr>
          <p:grpSpPr>
            <a:xfrm rot="419298">
              <a:off x="862330" y="0"/>
              <a:ext cx="454025" cy="1529080"/>
              <a:chOff x="0" y="0"/>
              <a:chExt cx="454025" cy="1529080"/>
            </a:xfrm>
          </p:grpSpPr>
          <p:sp>
            <p:nvSpPr>
              <p:cNvPr id="26" name="Zylinder 25"/>
              <p:cNvSpPr>
                <a:spLocks noChangeAspect="1"/>
              </p:cNvSpPr>
              <p:nvPr/>
            </p:nvSpPr>
            <p:spPr>
              <a:xfrm rot="2556110">
                <a:off x="215265" y="0"/>
                <a:ext cx="238760" cy="1529080"/>
              </a:xfrm>
              <a:prstGeom prst="can">
                <a:avLst>
                  <a:gd name="adj" fmla="val 39317"/>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27" name="Rechteck 26"/>
              <p:cNvSpPr/>
              <p:nvPr/>
            </p:nvSpPr>
            <p:spPr>
              <a:xfrm rot="2651229" flipV="1">
                <a:off x="0" y="668020"/>
                <a:ext cx="45085" cy="680085"/>
              </a:xfrm>
              <a:prstGeom prst="rect">
                <a:avLst/>
              </a:prstGeom>
              <a:solidFill>
                <a:schemeClr val="accent6">
                  <a:lumMod val="50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28" name="Rechteck 27"/>
              <p:cNvSpPr/>
              <p:nvPr/>
            </p:nvSpPr>
            <p:spPr>
              <a:xfrm rot="2651229" flipV="1">
                <a:off x="160655" y="606425"/>
                <a:ext cx="45085" cy="680085"/>
              </a:xfrm>
              <a:prstGeom prst="rect">
                <a:avLst/>
              </a:prstGeom>
              <a:solidFill>
                <a:schemeClr val="accent6">
                  <a:lumMod val="50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29" name="Rechteck 28"/>
              <p:cNvSpPr/>
              <p:nvPr/>
            </p:nvSpPr>
            <p:spPr>
              <a:xfrm rot="2651229" flipV="1">
                <a:off x="118110" y="742950"/>
                <a:ext cx="45085" cy="680085"/>
              </a:xfrm>
              <a:prstGeom prst="rect">
                <a:avLst/>
              </a:prstGeom>
              <a:solidFill>
                <a:schemeClr val="accent6">
                  <a:lumMod val="50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grpSp>
        <p:grpSp>
          <p:nvGrpSpPr>
            <p:cNvPr id="23" name="Gruppierung 20"/>
            <p:cNvGrpSpPr/>
            <p:nvPr/>
          </p:nvGrpSpPr>
          <p:grpSpPr>
            <a:xfrm>
              <a:off x="2070100" y="282575"/>
              <a:ext cx="1203960" cy="127635"/>
              <a:chOff x="0" y="0"/>
              <a:chExt cx="1203960" cy="127635"/>
            </a:xfrm>
          </p:grpSpPr>
          <p:sp>
            <p:nvSpPr>
              <p:cNvPr id="24" name="Rechteck 23"/>
              <p:cNvSpPr/>
              <p:nvPr/>
            </p:nvSpPr>
            <p:spPr>
              <a:xfrm>
                <a:off x="153035" y="35560"/>
                <a:ext cx="1050925" cy="67945"/>
              </a:xfrm>
              <a:prstGeom prst="rect">
                <a:avLst/>
              </a:prstGeom>
              <a:solidFill>
                <a:srgbClr val="984807"/>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25" name="Oval 17"/>
              <p:cNvSpPr/>
              <p:nvPr/>
            </p:nvSpPr>
            <p:spPr>
              <a:xfrm>
                <a:off x="0" y="0"/>
                <a:ext cx="230505" cy="127635"/>
              </a:xfrm>
              <a:prstGeom prst="ellipse">
                <a:avLst/>
              </a:prstGeom>
              <a:solidFill>
                <a:srgbClr val="8000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grpSp>
      </p:grpSp>
      <p:sp>
        <p:nvSpPr>
          <p:cNvPr id="33" name="Rechteck 32"/>
          <p:cNvSpPr/>
          <p:nvPr/>
        </p:nvSpPr>
        <p:spPr>
          <a:xfrm>
            <a:off x="9585434" y="5459040"/>
            <a:ext cx="2354317" cy="984885"/>
          </a:xfrm>
          <a:prstGeom prst="rect">
            <a:avLst/>
          </a:prstGeom>
        </p:spPr>
        <p:txBody>
          <a:bodyPr wrap="square">
            <a:spAutoFit/>
          </a:bodyPr>
          <a:lstStyle/>
          <a:p>
            <a:r>
              <a:rPr lang="de-DE" b="1" dirty="0" smtClean="0">
                <a:solidFill>
                  <a:schemeClr val="accent1">
                    <a:lumMod val="50000"/>
                  </a:schemeClr>
                </a:solidFill>
                <a:hlinkClick r:id="rId2" action="ppaction://hlinksldjump"/>
              </a:rPr>
              <a:t>Zurück zum </a:t>
            </a:r>
            <a:r>
              <a:rPr lang="de-DE" sz="4000" dirty="0" smtClean="0">
                <a:hlinkClick r:id="rId2" action="ppaction://hlinksldjump"/>
              </a:rPr>
              <a:t>»</a:t>
            </a:r>
            <a:endParaRPr lang="de-DE" dirty="0" smtClean="0">
              <a:hlinkClick r:id="rId2" action="ppaction://hlinksldjump"/>
            </a:endParaRPr>
          </a:p>
          <a:p>
            <a:r>
              <a:rPr lang="de-DE" b="1" dirty="0" smtClean="0">
                <a:solidFill>
                  <a:schemeClr val="accent1">
                    <a:lumMod val="50000"/>
                  </a:schemeClr>
                </a:solidFill>
                <a:hlinkClick r:id="rId2" action="ppaction://hlinksldjump"/>
              </a:rPr>
              <a:t>Inhaltsverzeichnis</a:t>
            </a:r>
            <a:endParaRPr lang="de-DE" b="1" dirty="0">
              <a:solidFill>
                <a:schemeClr val="accent1">
                  <a:lumMod val="50000"/>
                </a:schemeClr>
              </a:solidFill>
            </a:endParaRPr>
          </a:p>
        </p:txBody>
      </p:sp>
      <p:sp>
        <p:nvSpPr>
          <p:cNvPr id="18" name="Rechteck 17"/>
          <p:cNvSpPr/>
          <p:nvPr/>
        </p:nvSpPr>
        <p:spPr>
          <a:xfrm>
            <a:off x="9469821" y="2840062"/>
            <a:ext cx="2157898" cy="523220"/>
          </a:xfrm>
          <a:prstGeom prst="rect">
            <a:avLst/>
          </a:prstGeom>
          <a:solidFill>
            <a:schemeClr val="accent1"/>
          </a:solidFill>
        </p:spPr>
        <p:txBody>
          <a:bodyPr wrap="none">
            <a:spAutoFit/>
          </a:bodyPr>
          <a:lstStyle/>
          <a:p>
            <a:pPr lvl="0"/>
            <a:r>
              <a:rPr lang="de-DE" sz="2800" b="1" dirty="0" err="1" smtClean="0">
                <a:solidFill>
                  <a:prstClr val="black"/>
                </a:solidFill>
                <a:hlinkClick r:id="rId3"/>
              </a:rPr>
              <a:t>Erklärvideo</a:t>
            </a:r>
            <a:r>
              <a:rPr lang="de-DE" sz="2800" b="1" dirty="0" smtClean="0">
                <a:solidFill>
                  <a:prstClr val="black"/>
                </a:solidFill>
                <a:hlinkClick r:id="rId3"/>
              </a:rPr>
              <a:t> </a:t>
            </a:r>
            <a:r>
              <a:rPr lang="de-DE" sz="2800" b="1" dirty="0">
                <a:solidFill>
                  <a:prstClr val="black"/>
                </a:solidFill>
                <a:hlinkClick r:id="rId3"/>
              </a:rPr>
              <a:t>»</a:t>
            </a:r>
            <a:endParaRPr lang="de-DE" sz="2800" b="1" dirty="0">
              <a:solidFill>
                <a:prstClr val="black"/>
              </a:solidFill>
            </a:endParaRPr>
          </a:p>
        </p:txBody>
      </p:sp>
    </p:spTree>
    <p:extLst>
      <p:ext uri="{BB962C8B-B14F-4D97-AF65-F5344CB8AC3E}">
        <p14:creationId xmlns:p14="http://schemas.microsoft.com/office/powerpoint/2010/main" val="3672672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1149</Words>
  <Application>Microsoft Office PowerPoint</Application>
  <PresentationFormat>Breitbild</PresentationFormat>
  <Paragraphs>181</Paragraphs>
  <Slides>18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18</vt:i4>
      </vt:variant>
    </vt:vector>
  </HeadingPairs>
  <TitlesOfParts>
    <vt:vector size="23" baseType="lpstr">
      <vt:lpstr>Arial</vt:lpstr>
      <vt:lpstr>Calibri</vt:lpstr>
      <vt:lpstr>Calibri Light</vt:lpstr>
      <vt:lpstr>Wingdings</vt:lpstr>
      <vt:lpstr>Office</vt:lpstr>
      <vt:lpstr>PowerPoint-Präsentation</vt:lpstr>
      <vt:lpstr>„Feuer und Flamme“ – Versuche in der Grundschule</vt:lpstr>
      <vt:lpstr>Allgemeine Sicherheitshinweise </vt:lpstr>
      <vt:lpstr>1.1 Das richtige Anzünden von Zündhölzern </vt:lpstr>
      <vt:lpstr>1.1 Das richtige Anzünden von Zündhölzern </vt:lpstr>
      <vt:lpstr>2.1 Brennt – brennt nicht </vt:lpstr>
      <vt:lpstr>2.2 Zerteilungsgrad  </vt:lpstr>
      <vt:lpstr> 2.3 Stahlwolle </vt:lpstr>
      <vt:lpstr>3.1 Pyrolyse von Holz</vt:lpstr>
      <vt:lpstr>   3.2 Sauerstoff fördert die Verbrennung - Glimmspanprobe </vt:lpstr>
      <vt:lpstr>3.3 Kerzenflamme  </vt:lpstr>
      <vt:lpstr> 3.4 Temperaturzonen in der Kerzenflamme  </vt:lpstr>
      <vt:lpstr> 4.1 Das richtige Auspusten einer Kerze  </vt:lpstr>
      <vt:lpstr> 4.2 Das Ersticken einer Flamme durch Luftabschluss </vt:lpstr>
      <vt:lpstr>4.3 Löschen mit CO2 </vt:lpstr>
      <vt:lpstr> 4.4 Löschen mit Wasser  </vt:lpstr>
      <vt:lpstr>4.5 Löschen mit Schaum</vt:lpstr>
      <vt:lpstr>5 Risiken in der Adventszeit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Feuer und Flamme – Versuche in der Grundschule</dc:title>
  <dc:creator>Heiko Komma</dc:creator>
  <cp:lastModifiedBy>Michael Thiel</cp:lastModifiedBy>
  <cp:revision>35</cp:revision>
  <cp:lastPrinted>2019-10-03T08:51:59Z</cp:lastPrinted>
  <dcterms:created xsi:type="dcterms:W3CDTF">2019-10-03T08:45:43Z</dcterms:created>
  <dcterms:modified xsi:type="dcterms:W3CDTF">2020-03-04T08:18:41Z</dcterms:modified>
</cp:coreProperties>
</file>