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328" r:id="rId2"/>
    <p:sldId id="344" r:id="rId3"/>
    <p:sldId id="352" r:id="rId4"/>
    <p:sldId id="388" r:id="rId5"/>
    <p:sldId id="345" r:id="rId6"/>
    <p:sldId id="347" r:id="rId7"/>
    <p:sldId id="348" r:id="rId8"/>
    <p:sldId id="349" r:id="rId9"/>
    <p:sldId id="329" r:id="rId10"/>
    <p:sldId id="338" r:id="rId11"/>
    <p:sldId id="367" r:id="rId12"/>
    <p:sldId id="362" r:id="rId13"/>
    <p:sldId id="390" r:id="rId14"/>
    <p:sldId id="364" r:id="rId15"/>
    <p:sldId id="363" r:id="rId16"/>
    <p:sldId id="365" r:id="rId17"/>
    <p:sldId id="392" r:id="rId18"/>
    <p:sldId id="369" r:id="rId19"/>
    <p:sldId id="370" r:id="rId20"/>
    <p:sldId id="371" r:id="rId21"/>
    <p:sldId id="368" r:id="rId22"/>
    <p:sldId id="391" r:id="rId23"/>
    <p:sldId id="353" r:id="rId24"/>
    <p:sldId id="373" r:id="rId25"/>
    <p:sldId id="374" r:id="rId26"/>
    <p:sldId id="376" r:id="rId27"/>
    <p:sldId id="375" r:id="rId28"/>
    <p:sldId id="377" r:id="rId29"/>
    <p:sldId id="378" r:id="rId30"/>
    <p:sldId id="379" r:id="rId31"/>
    <p:sldId id="361" r:id="rId32"/>
    <p:sldId id="357" r:id="rId33"/>
    <p:sldId id="350" r:id="rId34"/>
    <p:sldId id="383" r:id="rId35"/>
    <p:sldId id="380" r:id="rId36"/>
    <p:sldId id="385" r:id="rId37"/>
    <p:sldId id="386" r:id="rId38"/>
    <p:sldId id="387" r:id="rId39"/>
    <p:sldId id="389" r:id="rId40"/>
    <p:sldId id="382" r:id="rId41"/>
    <p:sldId id="336" r:id="rId42"/>
    <p:sldId id="313" r:id="rId4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4"/>
    <a:srgbClr val="BBE2F9"/>
    <a:srgbClr val="BCE2F9"/>
    <a:srgbClr val="009BE0"/>
    <a:srgbClr val="0093D8"/>
    <a:srgbClr val="0095DB"/>
    <a:srgbClr val="555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56"/>
    <p:restoredTop sz="94599"/>
  </p:normalViewPr>
  <p:slideViewPr>
    <p:cSldViewPr snapToGrid="0" snapToObjects="1" showGuides="1">
      <p:cViewPr varScale="1">
        <p:scale>
          <a:sx n="91" d="100"/>
          <a:sy n="91" d="100"/>
        </p:scale>
        <p:origin x="894" y="66"/>
      </p:cViewPr>
      <p:guideLst/>
    </p:cSldViewPr>
  </p:slideViewPr>
  <p:notesTextViewPr>
    <p:cViewPr>
      <p:scale>
        <a:sx n="1" d="1"/>
        <a:sy n="1" d="1"/>
      </p:scale>
      <p:origin x="0" y="0"/>
    </p:cViewPr>
  </p:notesTextViewPr>
  <p:notesViewPr>
    <p:cSldViewPr snapToGrid="0" snapToObjects="1" showGuides="1">
      <p:cViewPr varScale="1">
        <p:scale>
          <a:sx n="85" d="100"/>
          <a:sy n="85" d="100"/>
        </p:scale>
        <p:origin x="2720" y="1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45789BC-827E-5045-B411-EC9E941403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834E5987-ABA2-D240-896E-6C515FB2C7B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B302ED-0F84-4E44-834D-8A7D995B744D}" type="datetimeFigureOut">
              <a:rPr lang="de-DE" smtClean="0"/>
              <a:t>16.12.2021</a:t>
            </a:fld>
            <a:endParaRPr lang="de-DE"/>
          </a:p>
        </p:txBody>
      </p:sp>
      <p:sp>
        <p:nvSpPr>
          <p:cNvPr id="4" name="Fußzeilenplatzhalter 3">
            <a:extLst>
              <a:ext uri="{FF2B5EF4-FFF2-40B4-BE49-F238E27FC236}">
                <a16:creationId xmlns:a16="http://schemas.microsoft.com/office/drawing/2014/main" id="{2870C9A2-A64A-2440-B60E-66D69809C4A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C46DCACB-6FEA-3846-BEBF-24363D633D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3731F2-6742-7041-8C01-0982A42BD979}" type="slidenum">
              <a:rPr lang="de-DE" smtClean="0"/>
              <a:t>‹Nr.›</a:t>
            </a:fld>
            <a:endParaRPr lang="de-DE"/>
          </a:p>
        </p:txBody>
      </p:sp>
    </p:spTree>
    <p:extLst>
      <p:ext uri="{BB962C8B-B14F-4D97-AF65-F5344CB8AC3E}">
        <p14:creationId xmlns:p14="http://schemas.microsoft.com/office/powerpoint/2010/main" val="3883307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E46611-718C-E94F-9341-5BBB7AF63A81}" type="datetimeFigureOut">
              <a:rPr lang="de-DE" smtClean="0"/>
              <a:t>16.12.2021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8707F-DEE4-7745-A5CF-37B32C872178}" type="slidenum">
              <a:rPr lang="de-DE" smtClean="0"/>
              <a:t>‹Nr.›</a:t>
            </a:fld>
            <a:endParaRPr lang="de-DE"/>
          </a:p>
        </p:txBody>
      </p:sp>
    </p:spTree>
    <p:extLst>
      <p:ext uri="{BB962C8B-B14F-4D97-AF65-F5344CB8AC3E}">
        <p14:creationId xmlns:p14="http://schemas.microsoft.com/office/powerpoint/2010/main" val="4041868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3EF8707F-DEE4-7745-A5CF-37B32C872178}" type="slidenum">
              <a:rPr lang="de-DE" smtClean="0"/>
              <a:t>42</a:t>
            </a:fld>
            <a:endParaRPr lang="de-DE"/>
          </a:p>
        </p:txBody>
      </p:sp>
    </p:spTree>
    <p:extLst>
      <p:ext uri="{BB962C8B-B14F-4D97-AF65-F5344CB8AC3E}">
        <p14:creationId xmlns:p14="http://schemas.microsoft.com/office/powerpoint/2010/main" val="20100526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ohne Bi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1BCB68E7-D25F-5A4E-8763-916C479898DB}"/>
              </a:ext>
            </a:extLst>
          </p:cNvPr>
          <p:cNvSpPr/>
          <p:nvPr userDrawn="1"/>
        </p:nvSpPr>
        <p:spPr>
          <a:xfrm>
            <a:off x="0" y="1160463"/>
            <a:ext cx="12192000" cy="5697537"/>
          </a:xfrm>
          <a:prstGeom prst="rect">
            <a:avLst/>
          </a:prstGeom>
          <a:solidFill>
            <a:srgbClr val="004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 1">
            <a:extLst>
              <a:ext uri="{FF2B5EF4-FFF2-40B4-BE49-F238E27FC236}">
                <a16:creationId xmlns:a16="http://schemas.microsoft.com/office/drawing/2014/main" id="{583BED54-F2C9-0144-BF1C-4ED1B9BBFEF8}"/>
              </a:ext>
            </a:extLst>
          </p:cNvPr>
          <p:cNvSpPr>
            <a:spLocks noGrp="1"/>
          </p:cNvSpPr>
          <p:nvPr>
            <p:ph type="ctrTitle" hasCustomPrompt="1"/>
          </p:nvPr>
        </p:nvSpPr>
        <p:spPr>
          <a:xfrm>
            <a:off x="888781" y="1881188"/>
            <a:ext cx="6107332" cy="1223961"/>
          </a:xfrm>
        </p:spPr>
        <p:txBody>
          <a:bodyPr vert="horz" lIns="0" tIns="0" rIns="90000" anchor="t" anchorCtr="0">
            <a:noAutofit/>
          </a:bodyPr>
          <a:lstStyle>
            <a:lvl1pPr algn="l">
              <a:defRPr sz="3200" b="1" i="0" baseline="0">
                <a:solidFill>
                  <a:schemeClr val="bg1"/>
                </a:solidFill>
              </a:defRPr>
            </a:lvl1pPr>
          </a:lstStyle>
          <a:p>
            <a:r>
              <a:rPr lang="de-DE" dirty="0"/>
              <a:t>Hier steht ein Titel</a:t>
            </a:r>
          </a:p>
        </p:txBody>
      </p:sp>
      <p:sp>
        <p:nvSpPr>
          <p:cNvPr id="3" name="Untertitel 2">
            <a:extLst>
              <a:ext uri="{FF2B5EF4-FFF2-40B4-BE49-F238E27FC236}">
                <a16:creationId xmlns:a16="http://schemas.microsoft.com/office/drawing/2014/main" id="{EAEA2CA5-9E78-C14A-8CFA-CE7601D5366B}"/>
              </a:ext>
            </a:extLst>
          </p:cNvPr>
          <p:cNvSpPr>
            <a:spLocks noGrp="1"/>
          </p:cNvSpPr>
          <p:nvPr>
            <p:ph type="subTitle" idx="1" hasCustomPrompt="1"/>
          </p:nvPr>
        </p:nvSpPr>
        <p:spPr>
          <a:xfrm>
            <a:off x="888781" y="3607635"/>
            <a:ext cx="6107332" cy="492032"/>
          </a:xfrm>
        </p:spPr>
        <p:txBody>
          <a:bodyPr lIns="0" tIns="0">
            <a:noAutofit/>
          </a:bodyPr>
          <a:lstStyle>
            <a:lvl1pPr marL="0" indent="0" algn="l">
              <a:buNone/>
              <a:defRPr sz="2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Hier steht ein Untertitel</a:t>
            </a:r>
          </a:p>
        </p:txBody>
      </p:sp>
      <p:sp>
        <p:nvSpPr>
          <p:cNvPr id="13" name="Textplatzhalter 2">
            <a:extLst>
              <a:ext uri="{FF2B5EF4-FFF2-40B4-BE49-F238E27FC236}">
                <a16:creationId xmlns:a16="http://schemas.microsoft.com/office/drawing/2014/main" id="{3FC07B55-EEC7-8340-83F1-6F49FB3DFDD6}"/>
              </a:ext>
            </a:extLst>
          </p:cNvPr>
          <p:cNvSpPr>
            <a:spLocks noGrp="1"/>
          </p:cNvSpPr>
          <p:nvPr>
            <p:ph type="body" idx="10" hasCustomPrompt="1"/>
          </p:nvPr>
        </p:nvSpPr>
        <p:spPr>
          <a:xfrm>
            <a:off x="874714" y="5226904"/>
            <a:ext cx="6121400" cy="720724"/>
          </a:xfrm>
        </p:spPr>
        <p:txBody>
          <a:bodyPr lIns="0" tIns="0">
            <a:noAutofit/>
          </a:bodyPr>
          <a:lstStyle>
            <a:lvl1pPr marL="0" indent="0">
              <a:buNone/>
              <a:defRPr sz="200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de-DE" dirty="0"/>
              <a:t>Veranstaltung
Autor, Datum</a:t>
            </a:r>
          </a:p>
        </p:txBody>
      </p:sp>
      <p:sp>
        <p:nvSpPr>
          <p:cNvPr id="14" name="Oval 13">
            <a:extLst>
              <a:ext uri="{FF2B5EF4-FFF2-40B4-BE49-F238E27FC236}">
                <a16:creationId xmlns:a16="http://schemas.microsoft.com/office/drawing/2014/main" id="{7C91EE77-68D4-9E4E-AA9D-126F1CECB50A}"/>
              </a:ext>
            </a:extLst>
          </p:cNvPr>
          <p:cNvSpPr/>
          <p:nvPr/>
        </p:nvSpPr>
        <p:spPr>
          <a:xfrm>
            <a:off x="9517063" y="5825714"/>
            <a:ext cx="1800225" cy="1800225"/>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Oval 14">
            <a:extLst>
              <a:ext uri="{FF2B5EF4-FFF2-40B4-BE49-F238E27FC236}">
                <a16:creationId xmlns:a16="http://schemas.microsoft.com/office/drawing/2014/main" id="{67AA8707-BA8A-A943-81DA-5DFC122C140A}"/>
              </a:ext>
            </a:extLst>
          </p:cNvPr>
          <p:cNvSpPr/>
          <p:nvPr/>
        </p:nvSpPr>
        <p:spPr>
          <a:xfrm>
            <a:off x="9517063" y="3785172"/>
            <a:ext cx="1800225" cy="1800225"/>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Oval 19">
            <a:extLst>
              <a:ext uri="{FF2B5EF4-FFF2-40B4-BE49-F238E27FC236}">
                <a16:creationId xmlns:a16="http://schemas.microsoft.com/office/drawing/2014/main" id="{AC12E5A5-D53B-EF40-BB58-517BA5B15694}"/>
              </a:ext>
            </a:extLst>
          </p:cNvPr>
          <p:cNvSpPr/>
          <p:nvPr/>
        </p:nvSpPr>
        <p:spPr>
          <a:xfrm>
            <a:off x="9517063" y="1744629"/>
            <a:ext cx="1800225" cy="1800225"/>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6" name="Grafik 25">
            <a:extLst>
              <a:ext uri="{FF2B5EF4-FFF2-40B4-BE49-F238E27FC236}">
                <a16:creationId xmlns:a16="http://schemas.microsoft.com/office/drawing/2014/main" id="{6E119EE4-07E2-3041-B10C-830E130E44B5}"/>
              </a:ext>
            </a:extLst>
          </p:cNvPr>
          <p:cNvPicPr>
            <a:picLocks noChangeAspect="1"/>
          </p:cNvPicPr>
          <p:nvPr userDrawn="1"/>
        </p:nvPicPr>
        <p:blipFill>
          <a:blip r:embed="rId2"/>
          <a:stretch>
            <a:fillRect/>
          </a:stretch>
        </p:blipFill>
        <p:spPr>
          <a:xfrm>
            <a:off x="236772" y="228922"/>
            <a:ext cx="3534601" cy="412450"/>
          </a:xfrm>
          <a:prstGeom prst="rect">
            <a:avLst/>
          </a:prstGeom>
        </p:spPr>
      </p:pic>
    </p:spTree>
    <p:extLst>
      <p:ext uri="{BB962C8B-B14F-4D97-AF65-F5344CB8AC3E}">
        <p14:creationId xmlns:p14="http://schemas.microsoft.com/office/powerpoint/2010/main" val="1597410893"/>
      </p:ext>
    </p:extLst>
  </p:cSld>
  <p:clrMapOvr>
    <a:masterClrMapping/>
  </p:clrMapOvr>
  <p:extLst mod="1">
    <p:ext uri="{DCECCB84-F9BA-43D5-87BE-67443E8EF086}">
      <p15:sldGuideLst xmlns:p15="http://schemas.microsoft.com/office/powerpoint/2012/main">
        <p15:guide id="3" orient="horz" pos="2273" userDrawn="1">
          <p15:clr>
            <a:srgbClr val="FBAE40"/>
          </p15:clr>
        </p15:guide>
        <p15:guide id="5" pos="5995" userDrawn="1">
          <p15:clr>
            <a:srgbClr val="FBAE40"/>
          </p15:clr>
        </p15:guide>
        <p15:guide id="6" orient="horz" pos="3748" userDrawn="1">
          <p15:clr>
            <a:srgbClr val="FBAE40"/>
          </p15:clr>
        </p15:guide>
        <p15:guide id="9" pos="5768" userDrawn="1">
          <p15:clr>
            <a:srgbClr val="FBAE40"/>
          </p15:clr>
        </p15:guide>
        <p15:guide id="17" orient="horz" pos="19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bschluss">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1BCB68E7-D25F-5A4E-8763-916C479898DB}"/>
              </a:ext>
            </a:extLst>
          </p:cNvPr>
          <p:cNvSpPr/>
          <p:nvPr userDrawn="1"/>
        </p:nvSpPr>
        <p:spPr>
          <a:xfrm>
            <a:off x="0" y="1160463"/>
            <a:ext cx="12192000" cy="5697537"/>
          </a:xfrm>
          <a:prstGeom prst="rect">
            <a:avLst/>
          </a:prstGeom>
          <a:solidFill>
            <a:srgbClr val="004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Textfeld 2">
            <a:extLst>
              <a:ext uri="{FF2B5EF4-FFF2-40B4-BE49-F238E27FC236}">
                <a16:creationId xmlns:a16="http://schemas.microsoft.com/office/drawing/2014/main" id="{0A06E5F5-C5B6-BC4F-B5E0-CD2EE9B70CB9}"/>
              </a:ext>
            </a:extLst>
          </p:cNvPr>
          <p:cNvSpPr txBox="1"/>
          <p:nvPr userDrawn="1"/>
        </p:nvSpPr>
        <p:spPr>
          <a:xfrm>
            <a:off x="889703" y="1896178"/>
            <a:ext cx="4814588" cy="984885"/>
          </a:xfrm>
          <a:prstGeom prst="rect">
            <a:avLst/>
          </a:prstGeom>
          <a:noFill/>
        </p:spPr>
        <p:txBody>
          <a:bodyPr wrap="none" lIns="0" tIns="0" rIns="0" bIns="0" rtlCol="0">
            <a:spAutoFit/>
          </a:bodyPr>
          <a:lstStyle/>
          <a:p>
            <a:r>
              <a:rPr lang="de-DE" sz="3200" b="1" i="0" baseline="0" dirty="0">
                <a:solidFill>
                  <a:schemeClr val="bg1"/>
                </a:solidFill>
                <a:latin typeface="Arial" panose="020B0604020202020204" pitchFamily="34" charset="0"/>
              </a:rPr>
              <a:t>Vielen Dank</a:t>
            </a:r>
          </a:p>
          <a:p>
            <a:r>
              <a:rPr lang="de-DE" sz="3200" b="1" i="0" baseline="0" dirty="0">
                <a:solidFill>
                  <a:schemeClr val="bg1"/>
                </a:solidFill>
                <a:latin typeface="Arial" panose="020B0604020202020204" pitchFamily="34" charset="0"/>
              </a:rPr>
              <a:t>für Ihre Aufmerksamkeit.</a:t>
            </a:r>
          </a:p>
        </p:txBody>
      </p:sp>
      <p:grpSp>
        <p:nvGrpSpPr>
          <p:cNvPr id="9" name="Gruppieren 8">
            <a:extLst>
              <a:ext uri="{FF2B5EF4-FFF2-40B4-BE49-F238E27FC236}">
                <a16:creationId xmlns:a16="http://schemas.microsoft.com/office/drawing/2014/main" id="{CFC3E1EB-DBB7-F744-B8FC-022C12572C82}"/>
              </a:ext>
            </a:extLst>
          </p:cNvPr>
          <p:cNvGrpSpPr/>
          <p:nvPr userDrawn="1"/>
        </p:nvGrpSpPr>
        <p:grpSpPr>
          <a:xfrm>
            <a:off x="9517063" y="1744629"/>
            <a:ext cx="1800225" cy="5881310"/>
            <a:chOff x="9625012" y="1558153"/>
            <a:chExt cx="1454114" cy="4750571"/>
          </a:xfrm>
        </p:grpSpPr>
        <p:sp>
          <p:nvSpPr>
            <p:cNvPr id="10" name="Oval 9">
              <a:extLst>
                <a:ext uri="{FF2B5EF4-FFF2-40B4-BE49-F238E27FC236}">
                  <a16:creationId xmlns:a16="http://schemas.microsoft.com/office/drawing/2014/main" id="{981940E4-1A28-ED4C-ACC8-84E0F0BE6D89}"/>
                </a:ext>
              </a:extLst>
            </p:cNvPr>
            <p:cNvSpPr/>
            <p:nvPr/>
          </p:nvSpPr>
          <p:spPr>
            <a:xfrm>
              <a:off x="9625012" y="4854610"/>
              <a:ext cx="1454114" cy="1454114"/>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Oval 10">
              <a:extLst>
                <a:ext uri="{FF2B5EF4-FFF2-40B4-BE49-F238E27FC236}">
                  <a16:creationId xmlns:a16="http://schemas.microsoft.com/office/drawing/2014/main" id="{3B99D3D3-9027-D24C-8DAE-2103D814AF2D}"/>
                </a:ext>
              </a:extLst>
            </p:cNvPr>
            <p:cNvSpPr/>
            <p:nvPr/>
          </p:nvSpPr>
          <p:spPr>
            <a:xfrm>
              <a:off x="9625012" y="3206382"/>
              <a:ext cx="1454114" cy="1454114"/>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Oval 11">
              <a:extLst>
                <a:ext uri="{FF2B5EF4-FFF2-40B4-BE49-F238E27FC236}">
                  <a16:creationId xmlns:a16="http://schemas.microsoft.com/office/drawing/2014/main" id="{921E32BC-88C6-CD4A-91C8-2BACE60F8F4F}"/>
                </a:ext>
              </a:extLst>
            </p:cNvPr>
            <p:cNvSpPr/>
            <p:nvPr/>
          </p:nvSpPr>
          <p:spPr>
            <a:xfrm>
              <a:off x="9625012" y="1558153"/>
              <a:ext cx="1454114" cy="1454114"/>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28" name="Grafik 27">
            <a:extLst>
              <a:ext uri="{FF2B5EF4-FFF2-40B4-BE49-F238E27FC236}">
                <a16:creationId xmlns:a16="http://schemas.microsoft.com/office/drawing/2014/main" id="{C6C2A93D-AC40-A144-82B4-3CF89FC3AB66}"/>
              </a:ext>
            </a:extLst>
          </p:cNvPr>
          <p:cNvPicPr>
            <a:picLocks noChangeAspect="1"/>
          </p:cNvPicPr>
          <p:nvPr userDrawn="1"/>
        </p:nvPicPr>
        <p:blipFill>
          <a:blip r:embed="rId2"/>
          <a:stretch>
            <a:fillRect/>
          </a:stretch>
        </p:blipFill>
        <p:spPr>
          <a:xfrm>
            <a:off x="236772" y="228922"/>
            <a:ext cx="3534601" cy="412450"/>
          </a:xfrm>
          <a:prstGeom prst="rect">
            <a:avLst/>
          </a:prstGeom>
        </p:spPr>
      </p:pic>
    </p:spTree>
    <p:extLst>
      <p:ext uri="{BB962C8B-B14F-4D97-AF65-F5344CB8AC3E}">
        <p14:creationId xmlns:p14="http://schemas.microsoft.com/office/powerpoint/2010/main" val="1410335049"/>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 mit Bi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1BCB68E7-D25F-5A4E-8763-916C479898DB}"/>
              </a:ext>
            </a:extLst>
          </p:cNvPr>
          <p:cNvSpPr/>
          <p:nvPr userDrawn="1"/>
        </p:nvSpPr>
        <p:spPr>
          <a:xfrm>
            <a:off x="0" y="1160463"/>
            <a:ext cx="12192000" cy="5697537"/>
          </a:xfrm>
          <a:prstGeom prst="rect">
            <a:avLst/>
          </a:prstGeom>
          <a:solidFill>
            <a:srgbClr val="004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 1">
            <a:extLst>
              <a:ext uri="{FF2B5EF4-FFF2-40B4-BE49-F238E27FC236}">
                <a16:creationId xmlns:a16="http://schemas.microsoft.com/office/drawing/2014/main" id="{583BED54-F2C9-0144-BF1C-4ED1B9BBFEF8}"/>
              </a:ext>
            </a:extLst>
          </p:cNvPr>
          <p:cNvSpPr>
            <a:spLocks noGrp="1"/>
          </p:cNvSpPr>
          <p:nvPr>
            <p:ph type="ctrTitle" hasCustomPrompt="1"/>
          </p:nvPr>
        </p:nvSpPr>
        <p:spPr>
          <a:xfrm>
            <a:off x="888781" y="1881188"/>
            <a:ext cx="5027832" cy="1223961"/>
          </a:xfrm>
        </p:spPr>
        <p:txBody>
          <a:bodyPr vert="horz" lIns="0" tIns="0" rIns="90000" anchor="t" anchorCtr="0">
            <a:noAutofit/>
          </a:bodyPr>
          <a:lstStyle>
            <a:lvl1pPr algn="l">
              <a:defRPr sz="3200" b="1" i="0" baseline="0">
                <a:solidFill>
                  <a:schemeClr val="bg1"/>
                </a:solidFill>
              </a:defRPr>
            </a:lvl1pPr>
          </a:lstStyle>
          <a:p>
            <a:r>
              <a:rPr lang="de-DE" dirty="0"/>
              <a:t>Hier steht ein Titel</a:t>
            </a:r>
          </a:p>
        </p:txBody>
      </p:sp>
      <p:sp>
        <p:nvSpPr>
          <p:cNvPr id="3" name="Untertitel 2">
            <a:extLst>
              <a:ext uri="{FF2B5EF4-FFF2-40B4-BE49-F238E27FC236}">
                <a16:creationId xmlns:a16="http://schemas.microsoft.com/office/drawing/2014/main" id="{EAEA2CA5-9E78-C14A-8CFA-CE7601D5366B}"/>
              </a:ext>
            </a:extLst>
          </p:cNvPr>
          <p:cNvSpPr>
            <a:spLocks noGrp="1"/>
          </p:cNvSpPr>
          <p:nvPr>
            <p:ph type="subTitle" idx="1" hasCustomPrompt="1"/>
          </p:nvPr>
        </p:nvSpPr>
        <p:spPr>
          <a:xfrm>
            <a:off x="888781" y="3607635"/>
            <a:ext cx="5027832" cy="492032"/>
          </a:xfrm>
        </p:spPr>
        <p:txBody>
          <a:bodyPr lIns="0" tIns="0">
            <a:noAutofit/>
          </a:bodyPr>
          <a:lstStyle>
            <a:lvl1pPr marL="0" indent="0" algn="l">
              <a:buNone/>
              <a:defRPr sz="2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Hier steht ein Untertitel</a:t>
            </a:r>
          </a:p>
        </p:txBody>
      </p:sp>
      <p:sp>
        <p:nvSpPr>
          <p:cNvPr id="13" name="Textplatzhalter 2">
            <a:extLst>
              <a:ext uri="{FF2B5EF4-FFF2-40B4-BE49-F238E27FC236}">
                <a16:creationId xmlns:a16="http://schemas.microsoft.com/office/drawing/2014/main" id="{3FC07B55-EEC7-8340-83F1-6F49FB3DFDD6}"/>
              </a:ext>
            </a:extLst>
          </p:cNvPr>
          <p:cNvSpPr>
            <a:spLocks noGrp="1"/>
          </p:cNvSpPr>
          <p:nvPr>
            <p:ph type="body" idx="10" hasCustomPrompt="1"/>
          </p:nvPr>
        </p:nvSpPr>
        <p:spPr>
          <a:xfrm>
            <a:off x="874714" y="5226904"/>
            <a:ext cx="5027832" cy="720724"/>
          </a:xfrm>
        </p:spPr>
        <p:txBody>
          <a:bodyPr lIns="0" tIns="0">
            <a:noAutofit/>
          </a:bodyPr>
          <a:lstStyle>
            <a:lvl1pPr marL="0" indent="0">
              <a:buNone/>
              <a:defRPr sz="200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de-DE" dirty="0"/>
              <a:t>Veranstaltung
Autor, Datum</a:t>
            </a:r>
          </a:p>
        </p:txBody>
      </p:sp>
      <p:sp>
        <p:nvSpPr>
          <p:cNvPr id="11" name="Bildplatzhalter 2">
            <a:extLst>
              <a:ext uri="{FF2B5EF4-FFF2-40B4-BE49-F238E27FC236}">
                <a16:creationId xmlns:a16="http://schemas.microsoft.com/office/drawing/2014/main" id="{F73DB2B4-E788-D442-A28E-A228D38A0238}"/>
              </a:ext>
            </a:extLst>
          </p:cNvPr>
          <p:cNvSpPr>
            <a:spLocks noGrp="1"/>
          </p:cNvSpPr>
          <p:nvPr>
            <p:ph type="pic" idx="11"/>
          </p:nvPr>
        </p:nvSpPr>
        <p:spPr>
          <a:xfrm>
            <a:off x="6275388" y="1160463"/>
            <a:ext cx="5916612" cy="5697537"/>
          </a:xfrm>
        </p:spPr>
        <p:txBody>
          <a:bodyPr>
            <a:normAutofit/>
          </a:bodyPr>
          <a:lstStyle>
            <a:lvl1pPr marL="0" indent="0">
              <a:buNone/>
              <a:defRPr sz="1600" baseline="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pic>
        <p:nvPicPr>
          <p:cNvPr id="23" name="Grafik 22">
            <a:extLst>
              <a:ext uri="{FF2B5EF4-FFF2-40B4-BE49-F238E27FC236}">
                <a16:creationId xmlns:a16="http://schemas.microsoft.com/office/drawing/2014/main" id="{5249526F-1928-A147-8B3F-141A830425B3}"/>
              </a:ext>
            </a:extLst>
          </p:cNvPr>
          <p:cNvPicPr>
            <a:picLocks noChangeAspect="1"/>
          </p:cNvPicPr>
          <p:nvPr userDrawn="1"/>
        </p:nvPicPr>
        <p:blipFill>
          <a:blip r:embed="rId2"/>
          <a:stretch>
            <a:fillRect/>
          </a:stretch>
        </p:blipFill>
        <p:spPr>
          <a:xfrm>
            <a:off x="236772" y="228922"/>
            <a:ext cx="3534601" cy="412450"/>
          </a:xfrm>
          <a:prstGeom prst="rect">
            <a:avLst/>
          </a:prstGeom>
        </p:spPr>
      </p:pic>
    </p:spTree>
    <p:extLst>
      <p:ext uri="{BB962C8B-B14F-4D97-AF65-F5344CB8AC3E}">
        <p14:creationId xmlns:p14="http://schemas.microsoft.com/office/powerpoint/2010/main" val="1151417140"/>
      </p:ext>
    </p:extLst>
  </p:cSld>
  <p:clrMapOvr>
    <a:masterClrMapping/>
  </p:clrMapOvr>
  <p:extLst mod="1">
    <p:ext uri="{DCECCB84-F9BA-43D5-87BE-67443E8EF086}">
      <p15:sldGuideLst xmlns:p15="http://schemas.microsoft.com/office/powerpoint/2012/main">
        <p15:guide id="3" orient="horz" pos="2273">
          <p15:clr>
            <a:srgbClr val="FBAE40"/>
          </p15:clr>
        </p15:guide>
        <p15:guide id="5" pos="5995">
          <p15:clr>
            <a:srgbClr val="FBAE40"/>
          </p15:clr>
        </p15:guide>
        <p15:guide id="6" orient="horz" pos="3748">
          <p15:clr>
            <a:srgbClr val="FBAE40"/>
          </p15:clr>
        </p15:guide>
        <p15:guide id="9" pos="5768">
          <p15:clr>
            <a:srgbClr val="FBAE40"/>
          </p15:clr>
        </p15:guide>
        <p15:guide id="17" orient="horz" pos="195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Kapitel">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CD3834C8-2549-C640-A290-5ECD930FD7D4}"/>
              </a:ext>
            </a:extLst>
          </p:cNvPr>
          <p:cNvSpPr/>
          <p:nvPr userDrawn="1"/>
        </p:nvSpPr>
        <p:spPr>
          <a:xfrm>
            <a:off x="0" y="765175"/>
            <a:ext cx="12192000" cy="6092825"/>
          </a:xfrm>
          <a:prstGeom prst="rect">
            <a:avLst/>
          </a:prstGeom>
          <a:solidFill>
            <a:srgbClr val="004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 1">
            <a:extLst>
              <a:ext uri="{FF2B5EF4-FFF2-40B4-BE49-F238E27FC236}">
                <a16:creationId xmlns:a16="http://schemas.microsoft.com/office/drawing/2014/main" id="{B661D27E-84D9-2E45-9F1C-4A8CA5E8408E}"/>
              </a:ext>
            </a:extLst>
          </p:cNvPr>
          <p:cNvSpPr>
            <a:spLocks noGrp="1"/>
          </p:cNvSpPr>
          <p:nvPr>
            <p:ph type="title" hasCustomPrompt="1"/>
          </p:nvPr>
        </p:nvSpPr>
        <p:spPr>
          <a:xfrm>
            <a:off x="882877" y="1881188"/>
            <a:ext cx="10434411" cy="710973"/>
          </a:xfrm>
        </p:spPr>
        <p:txBody>
          <a:bodyPr lIns="0" tIns="0" anchor="t" anchorCtr="0">
            <a:noAutofit/>
          </a:bodyPr>
          <a:lstStyle>
            <a:lvl1pPr>
              <a:defRPr sz="3200" b="1" i="0" baseline="0">
                <a:solidFill>
                  <a:schemeClr val="bg1"/>
                </a:solidFill>
              </a:defRPr>
            </a:lvl1pPr>
          </a:lstStyle>
          <a:p>
            <a:r>
              <a:rPr lang="de-DE" dirty="0"/>
              <a:t>Hier steht eine Kapitelüberschrift</a:t>
            </a:r>
          </a:p>
        </p:txBody>
      </p:sp>
      <p:sp>
        <p:nvSpPr>
          <p:cNvPr id="3" name="Textplatzhalter 2">
            <a:extLst>
              <a:ext uri="{FF2B5EF4-FFF2-40B4-BE49-F238E27FC236}">
                <a16:creationId xmlns:a16="http://schemas.microsoft.com/office/drawing/2014/main" id="{A19541AD-6152-0249-B028-D9DEB8D0F3FD}"/>
              </a:ext>
            </a:extLst>
          </p:cNvPr>
          <p:cNvSpPr>
            <a:spLocks noGrp="1"/>
          </p:cNvSpPr>
          <p:nvPr>
            <p:ph type="body" idx="1" hasCustomPrompt="1"/>
          </p:nvPr>
        </p:nvSpPr>
        <p:spPr>
          <a:xfrm>
            <a:off x="882877" y="2600326"/>
            <a:ext cx="10442575" cy="1500187"/>
          </a:xfrm>
        </p:spPr>
        <p:txBody>
          <a:bodyPr lIns="0" tIns="0">
            <a:noAutofit/>
          </a:bodyPr>
          <a:lstStyle>
            <a:lvl1pPr marL="0" indent="0">
              <a:buNone/>
              <a:defRPr sz="280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de-DE" dirty="0"/>
              <a:t>Hier steht ein Untertitel</a:t>
            </a:r>
          </a:p>
        </p:txBody>
      </p:sp>
      <p:sp>
        <p:nvSpPr>
          <p:cNvPr id="16" name="Datumsplatzhalter 3">
            <a:extLst>
              <a:ext uri="{FF2B5EF4-FFF2-40B4-BE49-F238E27FC236}">
                <a16:creationId xmlns:a16="http://schemas.microsoft.com/office/drawing/2014/main" id="{F1EC4BA3-D4B3-DB49-8C1C-74B347454991}"/>
              </a:ext>
            </a:extLst>
          </p:cNvPr>
          <p:cNvSpPr>
            <a:spLocks noGrp="1"/>
          </p:cNvSpPr>
          <p:nvPr>
            <p:ph type="dt" sz="half" idx="2"/>
          </p:nvPr>
        </p:nvSpPr>
        <p:spPr>
          <a:xfrm>
            <a:off x="7263423" y="6391519"/>
            <a:ext cx="1893277" cy="365125"/>
          </a:xfrm>
          <a:prstGeom prst="rect">
            <a:avLst/>
          </a:prstGeom>
        </p:spPr>
        <p:txBody>
          <a:bodyPr vert="horz" lIns="91440" tIns="45720" rIns="0" bIns="45720" rtlCol="0" anchor="ctr"/>
          <a:lstStyle>
            <a:lvl1pPr algn="r">
              <a:defRPr sz="1200" baseline="0">
                <a:solidFill>
                  <a:schemeClr val="bg1"/>
                </a:solidFill>
              </a:defRPr>
            </a:lvl1pPr>
          </a:lstStyle>
          <a:p>
            <a:fld id="{AD3E5B39-6D0A-654D-A1FE-50888F5ADA74}" type="datetimeFigureOut">
              <a:rPr lang="de-DE" smtClean="0"/>
              <a:pPr/>
              <a:t>16.12.2021</a:t>
            </a:fld>
            <a:endParaRPr lang="de-DE" dirty="0"/>
          </a:p>
        </p:txBody>
      </p:sp>
      <p:sp>
        <p:nvSpPr>
          <p:cNvPr id="17" name="Fußzeilenplatzhalter 4">
            <a:extLst>
              <a:ext uri="{FF2B5EF4-FFF2-40B4-BE49-F238E27FC236}">
                <a16:creationId xmlns:a16="http://schemas.microsoft.com/office/drawing/2014/main" id="{4370092F-E555-F64E-A70D-D9A61B2B3B2C}"/>
              </a:ext>
            </a:extLst>
          </p:cNvPr>
          <p:cNvSpPr>
            <a:spLocks noGrp="1"/>
          </p:cNvSpPr>
          <p:nvPr>
            <p:ph type="ftr" sz="quarter" idx="3"/>
          </p:nvPr>
        </p:nvSpPr>
        <p:spPr>
          <a:xfrm>
            <a:off x="874713" y="6391518"/>
            <a:ext cx="4114800" cy="365125"/>
          </a:xfrm>
          <a:prstGeom prst="rect">
            <a:avLst/>
          </a:prstGeom>
        </p:spPr>
        <p:txBody>
          <a:bodyPr vert="horz" lIns="0" tIns="45720" rIns="0" bIns="45720" rtlCol="0" anchor="ctr"/>
          <a:lstStyle>
            <a:lvl1pPr algn="l">
              <a:defRPr sz="1200" baseline="0">
                <a:solidFill>
                  <a:schemeClr val="bg1"/>
                </a:solidFill>
              </a:defRPr>
            </a:lvl1pPr>
          </a:lstStyle>
          <a:p>
            <a:endParaRPr lang="de-DE" dirty="0"/>
          </a:p>
        </p:txBody>
      </p:sp>
      <p:sp>
        <p:nvSpPr>
          <p:cNvPr id="18" name="Foliennummernplatzhalter 5">
            <a:extLst>
              <a:ext uri="{FF2B5EF4-FFF2-40B4-BE49-F238E27FC236}">
                <a16:creationId xmlns:a16="http://schemas.microsoft.com/office/drawing/2014/main" id="{CC49F0CA-E924-CF47-A1A2-8509CFBB5885}"/>
              </a:ext>
            </a:extLst>
          </p:cNvPr>
          <p:cNvSpPr>
            <a:spLocks noGrp="1"/>
          </p:cNvSpPr>
          <p:nvPr>
            <p:ph type="sldNum" sz="quarter" idx="4"/>
          </p:nvPr>
        </p:nvSpPr>
        <p:spPr>
          <a:xfrm>
            <a:off x="9424009" y="6393961"/>
            <a:ext cx="1893277" cy="365125"/>
          </a:xfrm>
          <a:prstGeom prst="rect">
            <a:avLst/>
          </a:prstGeom>
        </p:spPr>
        <p:txBody>
          <a:bodyPr vert="horz" lIns="91440" tIns="45720" rIns="0" bIns="45720" rtlCol="0" anchor="ctr"/>
          <a:lstStyle>
            <a:lvl1pPr algn="r">
              <a:defRPr sz="1200" baseline="0">
                <a:solidFill>
                  <a:schemeClr val="bg1"/>
                </a:solidFill>
              </a:defRPr>
            </a:lvl1pPr>
          </a:lstStyle>
          <a:p>
            <a:fld id="{294FB65C-F205-7346-ACE0-FAF43E12CB59}" type="slidenum">
              <a:rPr lang="de-DE" smtClean="0"/>
              <a:pPr/>
              <a:t>‹Nr.›</a:t>
            </a:fld>
            <a:endParaRPr lang="de-DE" dirty="0"/>
          </a:p>
        </p:txBody>
      </p:sp>
    </p:spTree>
    <p:extLst>
      <p:ext uri="{BB962C8B-B14F-4D97-AF65-F5344CB8AC3E}">
        <p14:creationId xmlns:p14="http://schemas.microsoft.com/office/powerpoint/2010/main" val="928167630"/>
      </p:ext>
    </p:extLst>
  </p:cSld>
  <p:clrMapOvr>
    <a:masterClrMapping/>
  </p:clrMapOvr>
  <p:extLst mod="1">
    <p:ext uri="{DCECCB84-F9BA-43D5-87BE-67443E8EF086}">
      <p15:sldGuideLst xmlns:p15="http://schemas.microsoft.com/office/powerpoint/2012/main">
        <p15:guide id="2" orient="horz" pos="1638" userDrawn="1">
          <p15:clr>
            <a:srgbClr val="FBAE40"/>
          </p15:clr>
        </p15:guide>
        <p15:guide id="3" orient="horz" pos="37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Einspaltiger Inhal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F6C0F3BA-DA44-C14F-BC26-E331C475E371}"/>
              </a:ext>
            </a:extLst>
          </p:cNvPr>
          <p:cNvSpPr/>
          <p:nvPr userDrawn="1"/>
        </p:nvSpPr>
        <p:spPr>
          <a:xfrm>
            <a:off x="0" y="6308725"/>
            <a:ext cx="12192000" cy="549275"/>
          </a:xfrm>
          <a:prstGeom prst="rect">
            <a:avLst/>
          </a:prstGeom>
          <a:solidFill>
            <a:srgbClr val="004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 Verbindung 9">
            <a:extLst>
              <a:ext uri="{FF2B5EF4-FFF2-40B4-BE49-F238E27FC236}">
                <a16:creationId xmlns:a16="http://schemas.microsoft.com/office/drawing/2014/main" id="{94818650-A180-1C48-8C74-63F02CA6D1B9}"/>
              </a:ext>
            </a:extLst>
          </p:cNvPr>
          <p:cNvCxnSpPr/>
          <p:nvPr userDrawn="1"/>
        </p:nvCxnSpPr>
        <p:spPr>
          <a:xfrm>
            <a:off x="0" y="762994"/>
            <a:ext cx="12192000" cy="0"/>
          </a:xfrm>
          <a:prstGeom prst="line">
            <a:avLst/>
          </a:prstGeom>
          <a:ln w="25400">
            <a:solidFill>
              <a:srgbClr val="004994"/>
            </a:solidFill>
          </a:ln>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FE859B07-AF76-FC43-A31F-25F8413ACE3C}"/>
              </a:ext>
            </a:extLst>
          </p:cNvPr>
          <p:cNvSpPr>
            <a:spLocks noGrp="1"/>
          </p:cNvSpPr>
          <p:nvPr>
            <p:ph type="title" hasCustomPrompt="1"/>
          </p:nvPr>
        </p:nvSpPr>
        <p:spPr>
          <a:xfrm>
            <a:off x="874711" y="1160463"/>
            <a:ext cx="10442576" cy="520702"/>
          </a:xfrm>
        </p:spPr>
        <p:txBody>
          <a:bodyPr lIns="0" tIns="0" anchor="t" anchorCtr="0">
            <a:noAutofit/>
          </a:bodyPr>
          <a:lstStyle>
            <a:lvl1pPr>
              <a:defRPr sz="2800" b="1" i="0" baseline="0">
                <a:solidFill>
                  <a:srgbClr val="004994"/>
                </a:solidFill>
              </a:defRPr>
            </a:lvl1pPr>
          </a:lstStyle>
          <a:p>
            <a:r>
              <a:rPr lang="de-DE" dirty="0"/>
              <a:t>Hier steht eine Überschrift</a:t>
            </a:r>
          </a:p>
        </p:txBody>
      </p:sp>
      <p:sp>
        <p:nvSpPr>
          <p:cNvPr id="3" name="Inhaltsplatzhalter 2">
            <a:extLst>
              <a:ext uri="{FF2B5EF4-FFF2-40B4-BE49-F238E27FC236}">
                <a16:creationId xmlns:a16="http://schemas.microsoft.com/office/drawing/2014/main" id="{544BB5B9-AD76-E041-89F2-D27E86857412}"/>
              </a:ext>
            </a:extLst>
          </p:cNvPr>
          <p:cNvSpPr>
            <a:spLocks noGrp="1"/>
          </p:cNvSpPr>
          <p:nvPr>
            <p:ph idx="1" hasCustomPrompt="1"/>
          </p:nvPr>
        </p:nvSpPr>
        <p:spPr>
          <a:xfrm>
            <a:off x="874713" y="1881188"/>
            <a:ext cx="10442576" cy="4068762"/>
          </a:xfrm>
        </p:spPr>
        <p:txBody>
          <a:bodyPr lIns="0" tIns="0">
            <a:noAutofit/>
          </a:bodyPr>
          <a:lstStyle>
            <a:lvl1pPr marL="0" indent="0">
              <a:buFont typeface="Arial" panose="020B0604020202020204" pitchFamily="34" charset="0"/>
              <a:buNone/>
              <a:tabLst/>
              <a:defRPr sz="2000" baseline="0"/>
            </a:lvl1pPr>
            <a:lvl2pPr>
              <a:defRPr/>
            </a:lvl2pPr>
            <a:lvl3pPr>
              <a:defRPr/>
            </a:lvl3pPr>
            <a:lvl4pPr marL="691200" marR="0" indent="-219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4pPr>
          </a:lstStyle>
          <a:p>
            <a:r>
              <a:rPr lang="de-DE" dirty="0"/>
              <a:t>Hier steht ein Text</a:t>
            </a:r>
          </a:p>
          <a:p>
            <a:pPr lvl="1"/>
            <a:r>
              <a:rPr lang="de-DE" dirty="0"/>
              <a:t>Aufzählungspunkt 1. Ordnung</a:t>
            </a:r>
          </a:p>
          <a:p>
            <a:pPr lvl="2"/>
            <a:r>
              <a:rPr lang="de-DE" dirty="0"/>
              <a:t>Aufzählungspunkt 2. Ordnung</a:t>
            </a:r>
          </a:p>
          <a:p>
            <a:pPr lvl="3"/>
            <a:r>
              <a:rPr lang="de-DE" dirty="0"/>
              <a:t>Aufzählungspunkt 3. Ordnung</a:t>
            </a:r>
          </a:p>
          <a:p>
            <a:pPr lvl="4"/>
            <a:r>
              <a:rPr lang="de-DE" dirty="0"/>
              <a:t>Aufzählungspunkt 4. Ordnung</a:t>
            </a:r>
          </a:p>
        </p:txBody>
      </p:sp>
      <p:sp>
        <p:nvSpPr>
          <p:cNvPr id="7" name="Datumsplatzhalter 6">
            <a:extLst>
              <a:ext uri="{FF2B5EF4-FFF2-40B4-BE49-F238E27FC236}">
                <a16:creationId xmlns:a16="http://schemas.microsoft.com/office/drawing/2014/main" id="{4A3B0310-FA6C-7946-85B6-E154E10A4C49}"/>
              </a:ext>
            </a:extLst>
          </p:cNvPr>
          <p:cNvSpPr>
            <a:spLocks noGrp="1"/>
          </p:cNvSpPr>
          <p:nvPr>
            <p:ph type="dt" sz="half" idx="10"/>
          </p:nvPr>
        </p:nvSpPr>
        <p:spPr/>
        <p:txBody>
          <a:bodyPr rIns="0"/>
          <a:lstStyle>
            <a:lvl1pPr>
              <a:defRPr baseline="0">
                <a:solidFill>
                  <a:schemeClr val="bg1"/>
                </a:solidFill>
              </a:defRPr>
            </a:lvl1pPr>
          </a:lstStyle>
          <a:p>
            <a:fld id="{AD3E5B39-6D0A-654D-A1FE-50888F5ADA74}" type="datetimeFigureOut">
              <a:rPr lang="de-DE" smtClean="0"/>
              <a:pPr/>
              <a:t>16.12.2021</a:t>
            </a:fld>
            <a:endParaRPr lang="de-DE" dirty="0"/>
          </a:p>
        </p:txBody>
      </p:sp>
      <p:sp>
        <p:nvSpPr>
          <p:cNvPr id="14" name="Fußzeilenplatzhalter 13">
            <a:extLst>
              <a:ext uri="{FF2B5EF4-FFF2-40B4-BE49-F238E27FC236}">
                <a16:creationId xmlns:a16="http://schemas.microsoft.com/office/drawing/2014/main" id="{63BDCA97-09D9-FF46-86B2-F7B12C88381C}"/>
              </a:ext>
            </a:extLst>
          </p:cNvPr>
          <p:cNvSpPr>
            <a:spLocks noGrp="1"/>
          </p:cNvSpPr>
          <p:nvPr>
            <p:ph type="ftr" sz="quarter" idx="11"/>
          </p:nvPr>
        </p:nvSpPr>
        <p:spPr/>
        <p:txBody>
          <a:bodyPr lIns="0"/>
          <a:lstStyle>
            <a:lvl1pPr>
              <a:defRPr baseline="0">
                <a:solidFill>
                  <a:schemeClr val="bg1"/>
                </a:solidFill>
              </a:defRPr>
            </a:lvl1pPr>
          </a:lstStyle>
          <a:p>
            <a:endParaRPr lang="de-DE" dirty="0"/>
          </a:p>
        </p:txBody>
      </p:sp>
      <p:sp>
        <p:nvSpPr>
          <p:cNvPr id="15" name="Foliennummernplatzhalter 14">
            <a:extLst>
              <a:ext uri="{FF2B5EF4-FFF2-40B4-BE49-F238E27FC236}">
                <a16:creationId xmlns:a16="http://schemas.microsoft.com/office/drawing/2014/main" id="{324940C1-6E0B-F74C-B89E-E6C5AD490D9E}"/>
              </a:ext>
            </a:extLst>
          </p:cNvPr>
          <p:cNvSpPr>
            <a:spLocks noGrp="1"/>
          </p:cNvSpPr>
          <p:nvPr>
            <p:ph type="sldNum" sz="quarter" idx="12"/>
          </p:nvPr>
        </p:nvSpPr>
        <p:spPr/>
        <p:txBody>
          <a:bodyPr rIns="0"/>
          <a:lstStyle>
            <a:lvl1pPr>
              <a:defRPr baseline="0">
                <a:solidFill>
                  <a:schemeClr val="bg1"/>
                </a:solidFill>
              </a:defRPr>
            </a:lvl1pPr>
          </a:lstStyle>
          <a:p>
            <a:fld id="{294FB65C-F205-7346-ACE0-FAF43E12CB59}" type="slidenum">
              <a:rPr lang="de-DE" smtClean="0"/>
              <a:pPr/>
              <a:t>‹Nr.›</a:t>
            </a:fld>
            <a:endParaRPr lang="de-DE" dirty="0"/>
          </a:p>
        </p:txBody>
      </p:sp>
    </p:spTree>
    <p:extLst>
      <p:ext uri="{BB962C8B-B14F-4D97-AF65-F5344CB8AC3E}">
        <p14:creationId xmlns:p14="http://schemas.microsoft.com/office/powerpoint/2010/main" val="3562581678"/>
      </p:ext>
    </p:extLst>
  </p:cSld>
  <p:clrMapOvr>
    <a:masterClrMapping/>
  </p:clrMapOvr>
  <p:extLst mod="1">
    <p:ext uri="{DCECCB84-F9BA-43D5-87BE-67443E8EF086}">
      <p15:sldGuideLst xmlns:p15="http://schemas.microsoft.com/office/powerpoint/2012/main">
        <p15:guide id="1" pos="5768" userDrawn="1">
          <p15:clr>
            <a:srgbClr val="FBAE40"/>
          </p15:clr>
        </p15:guide>
        <p15:guide id="2" orient="horz" pos="157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spaltiger Inhal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67D76109-3406-034C-A080-04FF75E07FE4}"/>
              </a:ext>
            </a:extLst>
          </p:cNvPr>
          <p:cNvSpPr/>
          <p:nvPr userDrawn="1"/>
        </p:nvSpPr>
        <p:spPr>
          <a:xfrm>
            <a:off x="0" y="6308725"/>
            <a:ext cx="12192000" cy="549275"/>
          </a:xfrm>
          <a:prstGeom prst="rect">
            <a:avLst/>
          </a:prstGeom>
          <a:solidFill>
            <a:srgbClr val="004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 1">
            <a:extLst>
              <a:ext uri="{FF2B5EF4-FFF2-40B4-BE49-F238E27FC236}">
                <a16:creationId xmlns:a16="http://schemas.microsoft.com/office/drawing/2014/main" id="{DD5BD697-D068-CD4A-93E3-7B5203F9481F}"/>
              </a:ext>
            </a:extLst>
          </p:cNvPr>
          <p:cNvSpPr>
            <a:spLocks noGrp="1"/>
          </p:cNvSpPr>
          <p:nvPr>
            <p:ph type="title" hasCustomPrompt="1"/>
          </p:nvPr>
        </p:nvSpPr>
        <p:spPr>
          <a:xfrm>
            <a:off x="873579" y="1160463"/>
            <a:ext cx="10435544" cy="522969"/>
          </a:xfrm>
        </p:spPr>
        <p:txBody>
          <a:bodyPr lIns="0" tIns="0" rIns="90000" anchor="t" anchorCtr="0">
            <a:noAutofit/>
          </a:bodyPr>
          <a:lstStyle>
            <a:lvl1pPr>
              <a:defRPr sz="2800" b="1" i="0" baseline="0">
                <a:solidFill>
                  <a:srgbClr val="004994"/>
                </a:solidFill>
              </a:defRPr>
            </a:lvl1pPr>
          </a:lstStyle>
          <a:p>
            <a:r>
              <a:rPr lang="de-DE" dirty="0"/>
              <a:t>Hier steht eine Überschrift</a:t>
            </a:r>
          </a:p>
        </p:txBody>
      </p:sp>
      <p:sp>
        <p:nvSpPr>
          <p:cNvPr id="3" name="Inhaltsplatzhalter 2">
            <a:extLst>
              <a:ext uri="{FF2B5EF4-FFF2-40B4-BE49-F238E27FC236}">
                <a16:creationId xmlns:a16="http://schemas.microsoft.com/office/drawing/2014/main" id="{2DF9BE2D-DC36-F441-BE26-A446B0E7B1EE}"/>
              </a:ext>
            </a:extLst>
          </p:cNvPr>
          <p:cNvSpPr>
            <a:spLocks noGrp="1"/>
          </p:cNvSpPr>
          <p:nvPr>
            <p:ph sz="half" idx="1" hasCustomPrompt="1"/>
          </p:nvPr>
        </p:nvSpPr>
        <p:spPr>
          <a:xfrm>
            <a:off x="874712" y="1881188"/>
            <a:ext cx="5041901" cy="4068762"/>
          </a:xfrm>
        </p:spPr>
        <p:txBody>
          <a:bodyPr lIns="0" tIns="0">
            <a:noAutofit/>
          </a:bodyPr>
          <a:lstStyle>
            <a:lvl1pPr>
              <a:defRPr sz="2000" baseline="0"/>
            </a:lvl1pPr>
            <a:lvl2pPr>
              <a:defRPr/>
            </a:lvl2pPr>
            <a:lvl3pPr>
              <a:defRPr/>
            </a:lvl3pPr>
            <a:lvl4pPr marL="691200" indent="-219600">
              <a:tabLst/>
              <a:defRPr/>
            </a:lvl4pPr>
          </a:lstStyle>
          <a:p>
            <a:r>
              <a:rPr lang="de-DE" dirty="0"/>
              <a:t>Hier steht ein Text</a:t>
            </a:r>
          </a:p>
          <a:p>
            <a:pPr lvl="1"/>
            <a:r>
              <a:rPr lang="de-DE" dirty="0"/>
              <a:t>Aufzählungspunkt 1. Ordnung</a:t>
            </a:r>
          </a:p>
          <a:p>
            <a:pPr lvl="2"/>
            <a:r>
              <a:rPr lang="de-DE" dirty="0"/>
              <a:t>Aufzählungspunkt 2. Ordnung</a:t>
            </a:r>
          </a:p>
          <a:p>
            <a:pPr lvl="3"/>
            <a:r>
              <a:rPr lang="de-DE" dirty="0"/>
              <a:t>Aufzählungspunkt 3. Ordnung</a:t>
            </a:r>
          </a:p>
          <a:p>
            <a:pPr lvl="4"/>
            <a:r>
              <a:rPr lang="de-DE" dirty="0"/>
              <a:t>Aufzählungspunkt 4. Ordnung</a:t>
            </a:r>
          </a:p>
          <a:p>
            <a:pPr lvl="3"/>
            <a:endParaRPr lang="de-DE" dirty="0"/>
          </a:p>
        </p:txBody>
      </p:sp>
      <p:cxnSp>
        <p:nvCxnSpPr>
          <p:cNvPr id="15" name="Gerade Verbindung 14">
            <a:extLst>
              <a:ext uri="{FF2B5EF4-FFF2-40B4-BE49-F238E27FC236}">
                <a16:creationId xmlns:a16="http://schemas.microsoft.com/office/drawing/2014/main" id="{D59D6CB8-D562-F74D-96F6-C03C066181D1}"/>
              </a:ext>
            </a:extLst>
          </p:cNvPr>
          <p:cNvCxnSpPr/>
          <p:nvPr userDrawn="1"/>
        </p:nvCxnSpPr>
        <p:spPr>
          <a:xfrm>
            <a:off x="0" y="762994"/>
            <a:ext cx="12192000" cy="0"/>
          </a:xfrm>
          <a:prstGeom prst="line">
            <a:avLst/>
          </a:prstGeom>
          <a:ln w="25400">
            <a:solidFill>
              <a:srgbClr val="004994"/>
            </a:solidFill>
          </a:ln>
        </p:spPr>
        <p:style>
          <a:lnRef idx="1">
            <a:schemeClr val="accent1"/>
          </a:lnRef>
          <a:fillRef idx="0">
            <a:schemeClr val="accent1"/>
          </a:fillRef>
          <a:effectRef idx="0">
            <a:schemeClr val="accent1"/>
          </a:effectRef>
          <a:fontRef idx="minor">
            <a:schemeClr val="tx1"/>
          </a:fontRef>
        </p:style>
      </p:cxnSp>
      <p:sp>
        <p:nvSpPr>
          <p:cNvPr id="9" name="Datumsplatzhalter 8">
            <a:extLst>
              <a:ext uri="{FF2B5EF4-FFF2-40B4-BE49-F238E27FC236}">
                <a16:creationId xmlns:a16="http://schemas.microsoft.com/office/drawing/2014/main" id="{2CAA3806-6430-334E-9328-E239789B4A33}"/>
              </a:ext>
            </a:extLst>
          </p:cNvPr>
          <p:cNvSpPr>
            <a:spLocks noGrp="1"/>
          </p:cNvSpPr>
          <p:nvPr>
            <p:ph type="dt" sz="half" idx="10"/>
          </p:nvPr>
        </p:nvSpPr>
        <p:spPr/>
        <p:txBody>
          <a:bodyPr rIns="0"/>
          <a:lstStyle/>
          <a:p>
            <a:fld id="{AD3E5B39-6D0A-654D-A1FE-50888F5ADA74}" type="datetimeFigureOut">
              <a:rPr lang="de-DE" smtClean="0"/>
              <a:pPr/>
              <a:t>16.12.2021</a:t>
            </a:fld>
            <a:endParaRPr lang="de-DE" dirty="0"/>
          </a:p>
        </p:txBody>
      </p:sp>
      <p:sp>
        <p:nvSpPr>
          <p:cNvPr id="10" name="Fußzeilenplatzhalter 9">
            <a:extLst>
              <a:ext uri="{FF2B5EF4-FFF2-40B4-BE49-F238E27FC236}">
                <a16:creationId xmlns:a16="http://schemas.microsoft.com/office/drawing/2014/main" id="{977151CE-69C3-6F4C-807D-0CD0719AC994}"/>
              </a:ext>
            </a:extLst>
          </p:cNvPr>
          <p:cNvSpPr>
            <a:spLocks noGrp="1"/>
          </p:cNvSpPr>
          <p:nvPr>
            <p:ph type="ftr" sz="quarter" idx="11"/>
          </p:nvPr>
        </p:nvSpPr>
        <p:spPr/>
        <p:txBody>
          <a:bodyPr lIns="0"/>
          <a:lstStyle/>
          <a:p>
            <a:endParaRPr lang="de-DE" dirty="0"/>
          </a:p>
        </p:txBody>
      </p:sp>
      <p:sp>
        <p:nvSpPr>
          <p:cNvPr id="19" name="Foliennummernplatzhalter 18">
            <a:extLst>
              <a:ext uri="{FF2B5EF4-FFF2-40B4-BE49-F238E27FC236}">
                <a16:creationId xmlns:a16="http://schemas.microsoft.com/office/drawing/2014/main" id="{283C436B-9C86-DE4D-8B23-9F16AB58452D}"/>
              </a:ext>
            </a:extLst>
          </p:cNvPr>
          <p:cNvSpPr>
            <a:spLocks noGrp="1"/>
          </p:cNvSpPr>
          <p:nvPr>
            <p:ph type="sldNum" sz="quarter" idx="12"/>
          </p:nvPr>
        </p:nvSpPr>
        <p:spPr/>
        <p:txBody>
          <a:bodyPr rIns="0"/>
          <a:lstStyle/>
          <a:p>
            <a:fld id="{294FB65C-F205-7346-ACE0-FAF43E12CB59}" type="slidenum">
              <a:rPr lang="de-DE" smtClean="0"/>
              <a:pPr/>
              <a:t>‹Nr.›</a:t>
            </a:fld>
            <a:endParaRPr lang="de-DE" dirty="0"/>
          </a:p>
        </p:txBody>
      </p:sp>
      <p:sp>
        <p:nvSpPr>
          <p:cNvPr id="11" name="Inhaltsplatzhalter 2">
            <a:extLst>
              <a:ext uri="{FF2B5EF4-FFF2-40B4-BE49-F238E27FC236}">
                <a16:creationId xmlns:a16="http://schemas.microsoft.com/office/drawing/2014/main" id="{753D4411-F989-6C43-AA5F-85D26D47F7B4}"/>
              </a:ext>
            </a:extLst>
          </p:cNvPr>
          <p:cNvSpPr>
            <a:spLocks noGrp="1"/>
          </p:cNvSpPr>
          <p:nvPr>
            <p:ph sz="half" idx="13" hasCustomPrompt="1"/>
          </p:nvPr>
        </p:nvSpPr>
        <p:spPr>
          <a:xfrm>
            <a:off x="6275389" y="1881188"/>
            <a:ext cx="5041901" cy="4068762"/>
          </a:xfrm>
        </p:spPr>
        <p:txBody>
          <a:bodyPr lIns="0" tIns="0">
            <a:noAutofit/>
          </a:bodyPr>
          <a:lstStyle>
            <a:lvl1pPr>
              <a:defRPr sz="2000" baseline="0"/>
            </a:lvl1pPr>
            <a:lvl2pPr>
              <a:defRPr/>
            </a:lvl2pPr>
            <a:lvl3pPr>
              <a:defRPr/>
            </a:lvl3pPr>
            <a:lvl4pPr marL="691200" indent="-219600">
              <a:tabLst/>
              <a:defRPr/>
            </a:lvl4pPr>
          </a:lstStyle>
          <a:p>
            <a:r>
              <a:rPr lang="de-DE" dirty="0"/>
              <a:t>Hier steht ein Text</a:t>
            </a:r>
          </a:p>
          <a:p>
            <a:pPr lvl="1"/>
            <a:r>
              <a:rPr lang="de-DE" dirty="0"/>
              <a:t>Aufzählungspunkt 1. Ordnung</a:t>
            </a:r>
          </a:p>
          <a:p>
            <a:pPr lvl="2"/>
            <a:r>
              <a:rPr lang="de-DE" dirty="0"/>
              <a:t>Aufzählungspunkt 2. Ordnung</a:t>
            </a:r>
          </a:p>
          <a:p>
            <a:pPr lvl="3"/>
            <a:r>
              <a:rPr lang="de-DE" dirty="0"/>
              <a:t>Aufzählungspunkt 3. Ordnung</a:t>
            </a:r>
          </a:p>
          <a:p>
            <a:pPr lvl="4"/>
            <a:r>
              <a:rPr lang="de-DE" dirty="0"/>
              <a:t>Aufzählungspunkt 4. Ordnung</a:t>
            </a:r>
          </a:p>
          <a:p>
            <a:pPr lvl="3"/>
            <a:endParaRPr lang="de-DE" dirty="0"/>
          </a:p>
        </p:txBody>
      </p:sp>
    </p:spTree>
    <p:extLst>
      <p:ext uri="{BB962C8B-B14F-4D97-AF65-F5344CB8AC3E}">
        <p14:creationId xmlns:p14="http://schemas.microsoft.com/office/powerpoint/2010/main" val="798364415"/>
      </p:ext>
    </p:extLst>
  </p:cSld>
  <p:clrMapOvr>
    <a:masterClrMapping/>
  </p:clrMapOvr>
  <p:extLst mod="1">
    <p:ext uri="{DCECCB84-F9BA-43D5-87BE-67443E8EF086}">
      <p15:sldGuideLst xmlns:p15="http://schemas.microsoft.com/office/powerpoint/2012/main">
        <p15:guide id="5" orient="horz" pos="3748" userDrawn="1">
          <p15:clr>
            <a:srgbClr val="FBAE40"/>
          </p15:clr>
        </p15:guide>
        <p15:guide id="6" orient="horz" pos="3974" userDrawn="1">
          <p15:clr>
            <a:srgbClr val="FBAE40"/>
          </p15:clr>
        </p15:guide>
        <p15:guide id="7" orient="horz" pos="48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weispaltiger Inhalt 2">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67D76109-3406-034C-A080-04FF75E07FE4}"/>
              </a:ext>
            </a:extLst>
          </p:cNvPr>
          <p:cNvSpPr/>
          <p:nvPr userDrawn="1"/>
        </p:nvSpPr>
        <p:spPr>
          <a:xfrm>
            <a:off x="0" y="6308725"/>
            <a:ext cx="12192000" cy="549275"/>
          </a:xfrm>
          <a:prstGeom prst="rect">
            <a:avLst/>
          </a:prstGeom>
          <a:solidFill>
            <a:srgbClr val="004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 1">
            <a:extLst>
              <a:ext uri="{FF2B5EF4-FFF2-40B4-BE49-F238E27FC236}">
                <a16:creationId xmlns:a16="http://schemas.microsoft.com/office/drawing/2014/main" id="{DD5BD697-D068-CD4A-93E3-7B5203F9481F}"/>
              </a:ext>
            </a:extLst>
          </p:cNvPr>
          <p:cNvSpPr>
            <a:spLocks noGrp="1"/>
          </p:cNvSpPr>
          <p:nvPr>
            <p:ph type="title" hasCustomPrompt="1"/>
          </p:nvPr>
        </p:nvSpPr>
        <p:spPr>
          <a:xfrm>
            <a:off x="873579" y="1160463"/>
            <a:ext cx="10435544" cy="522969"/>
          </a:xfrm>
        </p:spPr>
        <p:txBody>
          <a:bodyPr lIns="0" tIns="0" rIns="90000" anchor="t" anchorCtr="0">
            <a:noAutofit/>
          </a:bodyPr>
          <a:lstStyle>
            <a:lvl1pPr>
              <a:defRPr sz="2800" b="1" i="0" baseline="0">
                <a:solidFill>
                  <a:srgbClr val="004994"/>
                </a:solidFill>
              </a:defRPr>
            </a:lvl1pPr>
          </a:lstStyle>
          <a:p>
            <a:r>
              <a:rPr lang="de-DE" dirty="0"/>
              <a:t>Hier steht eine Überschrift</a:t>
            </a:r>
          </a:p>
        </p:txBody>
      </p:sp>
      <p:cxnSp>
        <p:nvCxnSpPr>
          <p:cNvPr id="15" name="Gerade Verbindung 14">
            <a:extLst>
              <a:ext uri="{FF2B5EF4-FFF2-40B4-BE49-F238E27FC236}">
                <a16:creationId xmlns:a16="http://schemas.microsoft.com/office/drawing/2014/main" id="{D59D6CB8-D562-F74D-96F6-C03C066181D1}"/>
              </a:ext>
            </a:extLst>
          </p:cNvPr>
          <p:cNvCxnSpPr/>
          <p:nvPr userDrawn="1"/>
        </p:nvCxnSpPr>
        <p:spPr>
          <a:xfrm>
            <a:off x="0" y="762994"/>
            <a:ext cx="12192000" cy="0"/>
          </a:xfrm>
          <a:prstGeom prst="line">
            <a:avLst/>
          </a:prstGeom>
          <a:ln w="25400">
            <a:solidFill>
              <a:srgbClr val="004994"/>
            </a:solidFill>
          </a:ln>
        </p:spPr>
        <p:style>
          <a:lnRef idx="1">
            <a:schemeClr val="accent1"/>
          </a:lnRef>
          <a:fillRef idx="0">
            <a:schemeClr val="accent1"/>
          </a:fillRef>
          <a:effectRef idx="0">
            <a:schemeClr val="accent1"/>
          </a:effectRef>
          <a:fontRef idx="minor">
            <a:schemeClr val="tx1"/>
          </a:fontRef>
        </p:style>
      </p:cxnSp>
      <p:sp>
        <p:nvSpPr>
          <p:cNvPr id="9" name="Datumsplatzhalter 8">
            <a:extLst>
              <a:ext uri="{FF2B5EF4-FFF2-40B4-BE49-F238E27FC236}">
                <a16:creationId xmlns:a16="http://schemas.microsoft.com/office/drawing/2014/main" id="{2CAA3806-6430-334E-9328-E239789B4A33}"/>
              </a:ext>
            </a:extLst>
          </p:cNvPr>
          <p:cNvSpPr>
            <a:spLocks noGrp="1"/>
          </p:cNvSpPr>
          <p:nvPr>
            <p:ph type="dt" sz="half" idx="10"/>
          </p:nvPr>
        </p:nvSpPr>
        <p:spPr/>
        <p:txBody>
          <a:bodyPr rIns="0"/>
          <a:lstStyle/>
          <a:p>
            <a:fld id="{AD3E5B39-6D0A-654D-A1FE-50888F5ADA74}" type="datetimeFigureOut">
              <a:rPr lang="de-DE" smtClean="0"/>
              <a:pPr/>
              <a:t>16.12.2021</a:t>
            </a:fld>
            <a:endParaRPr lang="de-DE" dirty="0"/>
          </a:p>
        </p:txBody>
      </p:sp>
      <p:sp>
        <p:nvSpPr>
          <p:cNvPr id="10" name="Fußzeilenplatzhalter 9">
            <a:extLst>
              <a:ext uri="{FF2B5EF4-FFF2-40B4-BE49-F238E27FC236}">
                <a16:creationId xmlns:a16="http://schemas.microsoft.com/office/drawing/2014/main" id="{977151CE-69C3-6F4C-807D-0CD0719AC994}"/>
              </a:ext>
            </a:extLst>
          </p:cNvPr>
          <p:cNvSpPr>
            <a:spLocks noGrp="1"/>
          </p:cNvSpPr>
          <p:nvPr>
            <p:ph type="ftr" sz="quarter" idx="11"/>
          </p:nvPr>
        </p:nvSpPr>
        <p:spPr/>
        <p:txBody>
          <a:bodyPr lIns="0"/>
          <a:lstStyle/>
          <a:p>
            <a:endParaRPr lang="de-DE" dirty="0"/>
          </a:p>
        </p:txBody>
      </p:sp>
      <p:sp>
        <p:nvSpPr>
          <p:cNvPr id="19" name="Foliennummernplatzhalter 18">
            <a:extLst>
              <a:ext uri="{FF2B5EF4-FFF2-40B4-BE49-F238E27FC236}">
                <a16:creationId xmlns:a16="http://schemas.microsoft.com/office/drawing/2014/main" id="{283C436B-9C86-DE4D-8B23-9F16AB58452D}"/>
              </a:ext>
            </a:extLst>
          </p:cNvPr>
          <p:cNvSpPr>
            <a:spLocks noGrp="1"/>
          </p:cNvSpPr>
          <p:nvPr>
            <p:ph type="sldNum" sz="quarter" idx="12"/>
          </p:nvPr>
        </p:nvSpPr>
        <p:spPr/>
        <p:txBody>
          <a:bodyPr rIns="0"/>
          <a:lstStyle/>
          <a:p>
            <a:fld id="{294FB65C-F205-7346-ACE0-FAF43E12CB59}" type="slidenum">
              <a:rPr lang="de-DE" smtClean="0"/>
              <a:pPr/>
              <a:t>‹Nr.›</a:t>
            </a:fld>
            <a:endParaRPr lang="de-DE" dirty="0"/>
          </a:p>
        </p:txBody>
      </p:sp>
      <p:sp>
        <p:nvSpPr>
          <p:cNvPr id="11" name="Inhaltsplatzhalter 2">
            <a:extLst>
              <a:ext uri="{FF2B5EF4-FFF2-40B4-BE49-F238E27FC236}">
                <a16:creationId xmlns:a16="http://schemas.microsoft.com/office/drawing/2014/main" id="{17861E88-7B80-6C42-ABF7-B988C930A294}"/>
              </a:ext>
            </a:extLst>
          </p:cNvPr>
          <p:cNvSpPr>
            <a:spLocks noGrp="1"/>
          </p:cNvSpPr>
          <p:nvPr>
            <p:ph sz="half" idx="1" hasCustomPrompt="1"/>
          </p:nvPr>
        </p:nvSpPr>
        <p:spPr>
          <a:xfrm>
            <a:off x="874712" y="1881188"/>
            <a:ext cx="3960813" cy="4068762"/>
          </a:xfrm>
        </p:spPr>
        <p:txBody>
          <a:bodyPr lIns="0" tIns="0">
            <a:noAutofit/>
          </a:bodyPr>
          <a:lstStyle>
            <a:lvl1pPr>
              <a:defRPr sz="2000" baseline="0"/>
            </a:lvl1pPr>
            <a:lvl2pPr>
              <a:defRPr/>
            </a:lvl2pPr>
            <a:lvl3pPr>
              <a:defRPr/>
            </a:lvl3pPr>
            <a:lvl4pPr marL="691200" indent="-219600">
              <a:tabLst/>
              <a:defRPr/>
            </a:lvl4pPr>
          </a:lstStyle>
          <a:p>
            <a:r>
              <a:rPr lang="de-DE" dirty="0"/>
              <a:t>Hier steht ein Text</a:t>
            </a:r>
          </a:p>
          <a:p>
            <a:pPr lvl="1"/>
            <a:r>
              <a:rPr lang="de-DE" dirty="0"/>
              <a:t>Aufzählungspunkt 1. Ordnung</a:t>
            </a:r>
          </a:p>
          <a:p>
            <a:pPr lvl="2"/>
            <a:r>
              <a:rPr lang="de-DE" dirty="0"/>
              <a:t>Aufzählungspunkt 2. Ordnung</a:t>
            </a:r>
          </a:p>
          <a:p>
            <a:pPr lvl="3"/>
            <a:r>
              <a:rPr lang="de-DE" dirty="0"/>
              <a:t>Aufzählungspunkt 3. Ordnung</a:t>
            </a:r>
          </a:p>
          <a:p>
            <a:pPr lvl="4"/>
            <a:r>
              <a:rPr lang="de-DE" dirty="0"/>
              <a:t>Aufzählungspunkt 4. Ordnung</a:t>
            </a:r>
          </a:p>
          <a:p>
            <a:pPr lvl="3"/>
            <a:endParaRPr lang="de-DE" dirty="0"/>
          </a:p>
        </p:txBody>
      </p:sp>
      <p:sp>
        <p:nvSpPr>
          <p:cNvPr id="12" name="Inhaltsplatzhalter 2">
            <a:extLst>
              <a:ext uri="{FF2B5EF4-FFF2-40B4-BE49-F238E27FC236}">
                <a16:creationId xmlns:a16="http://schemas.microsoft.com/office/drawing/2014/main" id="{92587E4E-B950-1945-8D41-145BA6FF27DE}"/>
              </a:ext>
            </a:extLst>
          </p:cNvPr>
          <p:cNvSpPr>
            <a:spLocks noGrp="1"/>
          </p:cNvSpPr>
          <p:nvPr>
            <p:ph sz="half" idx="13" hasCustomPrompt="1"/>
          </p:nvPr>
        </p:nvSpPr>
        <p:spPr>
          <a:xfrm>
            <a:off x="5195888" y="1881188"/>
            <a:ext cx="6113235" cy="4068762"/>
          </a:xfrm>
        </p:spPr>
        <p:txBody>
          <a:bodyPr lIns="0" tIns="0">
            <a:noAutofit/>
          </a:bodyPr>
          <a:lstStyle>
            <a:lvl1pPr>
              <a:defRPr sz="2000" baseline="0"/>
            </a:lvl1pPr>
            <a:lvl2pPr>
              <a:defRPr/>
            </a:lvl2pPr>
            <a:lvl3pPr>
              <a:defRPr/>
            </a:lvl3pPr>
            <a:lvl4pPr marL="691200" indent="-219600">
              <a:tabLst/>
              <a:defRPr/>
            </a:lvl4pPr>
          </a:lstStyle>
          <a:p>
            <a:r>
              <a:rPr lang="de-DE" dirty="0"/>
              <a:t>Hier steht ein Text</a:t>
            </a:r>
          </a:p>
          <a:p>
            <a:pPr lvl="1"/>
            <a:r>
              <a:rPr lang="de-DE" dirty="0"/>
              <a:t>Aufzählungspunkt 1. Ordnung</a:t>
            </a:r>
          </a:p>
          <a:p>
            <a:pPr lvl="2"/>
            <a:r>
              <a:rPr lang="de-DE" dirty="0"/>
              <a:t>Aufzählungspunkt 2. Ordnung</a:t>
            </a:r>
          </a:p>
          <a:p>
            <a:pPr lvl="3"/>
            <a:r>
              <a:rPr lang="de-DE" dirty="0"/>
              <a:t>Aufzählungspunkt 3. Ordnung</a:t>
            </a:r>
          </a:p>
          <a:p>
            <a:pPr lvl="4"/>
            <a:r>
              <a:rPr lang="de-DE" dirty="0"/>
              <a:t>Aufzählungspunkt 4. Ordnung</a:t>
            </a:r>
          </a:p>
          <a:p>
            <a:pPr lvl="3"/>
            <a:endParaRPr lang="de-DE" dirty="0"/>
          </a:p>
        </p:txBody>
      </p:sp>
    </p:spTree>
    <p:extLst>
      <p:ext uri="{BB962C8B-B14F-4D97-AF65-F5344CB8AC3E}">
        <p14:creationId xmlns:p14="http://schemas.microsoft.com/office/powerpoint/2010/main" val="100778488"/>
      </p:ext>
    </p:extLst>
  </p:cSld>
  <p:clrMapOvr>
    <a:masterClrMapping/>
  </p:clrMapOvr>
  <p:extLst mod="1">
    <p:ext uri="{DCECCB84-F9BA-43D5-87BE-67443E8EF086}">
      <p15:sldGuideLst xmlns:p15="http://schemas.microsoft.com/office/powerpoint/2012/main">
        <p15:guide id="5" orient="horz" pos="374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elle">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F6C0F3BA-DA44-C14F-BC26-E331C475E371}"/>
              </a:ext>
            </a:extLst>
          </p:cNvPr>
          <p:cNvSpPr/>
          <p:nvPr userDrawn="1"/>
        </p:nvSpPr>
        <p:spPr>
          <a:xfrm>
            <a:off x="0" y="6308725"/>
            <a:ext cx="12192000" cy="549275"/>
          </a:xfrm>
          <a:prstGeom prst="rect">
            <a:avLst/>
          </a:prstGeom>
          <a:solidFill>
            <a:srgbClr val="004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 Verbindung 9">
            <a:extLst>
              <a:ext uri="{FF2B5EF4-FFF2-40B4-BE49-F238E27FC236}">
                <a16:creationId xmlns:a16="http://schemas.microsoft.com/office/drawing/2014/main" id="{94818650-A180-1C48-8C74-63F02CA6D1B9}"/>
              </a:ext>
            </a:extLst>
          </p:cNvPr>
          <p:cNvCxnSpPr/>
          <p:nvPr userDrawn="1"/>
        </p:nvCxnSpPr>
        <p:spPr>
          <a:xfrm>
            <a:off x="0" y="762994"/>
            <a:ext cx="12192000" cy="0"/>
          </a:xfrm>
          <a:prstGeom prst="line">
            <a:avLst/>
          </a:prstGeom>
          <a:ln w="25400">
            <a:solidFill>
              <a:srgbClr val="004994"/>
            </a:solidFill>
          </a:ln>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FE859B07-AF76-FC43-A31F-25F8413ACE3C}"/>
              </a:ext>
            </a:extLst>
          </p:cNvPr>
          <p:cNvSpPr>
            <a:spLocks noGrp="1"/>
          </p:cNvSpPr>
          <p:nvPr>
            <p:ph type="title" hasCustomPrompt="1"/>
          </p:nvPr>
        </p:nvSpPr>
        <p:spPr>
          <a:xfrm>
            <a:off x="874711" y="1160463"/>
            <a:ext cx="10442576" cy="520702"/>
          </a:xfrm>
        </p:spPr>
        <p:txBody>
          <a:bodyPr lIns="0" tIns="0" anchor="t" anchorCtr="0">
            <a:noAutofit/>
          </a:bodyPr>
          <a:lstStyle>
            <a:lvl1pPr>
              <a:defRPr sz="2800" b="1" i="0" baseline="0">
                <a:solidFill>
                  <a:srgbClr val="004994"/>
                </a:solidFill>
              </a:defRPr>
            </a:lvl1pPr>
          </a:lstStyle>
          <a:p>
            <a:r>
              <a:rPr lang="de-DE" dirty="0"/>
              <a:t>Dies ist eine Tabellenfolie</a:t>
            </a:r>
          </a:p>
        </p:txBody>
      </p:sp>
      <p:sp>
        <p:nvSpPr>
          <p:cNvPr id="7" name="Datumsplatzhalter 6">
            <a:extLst>
              <a:ext uri="{FF2B5EF4-FFF2-40B4-BE49-F238E27FC236}">
                <a16:creationId xmlns:a16="http://schemas.microsoft.com/office/drawing/2014/main" id="{4A3B0310-FA6C-7946-85B6-E154E10A4C49}"/>
              </a:ext>
            </a:extLst>
          </p:cNvPr>
          <p:cNvSpPr>
            <a:spLocks noGrp="1"/>
          </p:cNvSpPr>
          <p:nvPr>
            <p:ph type="dt" sz="half" idx="10"/>
          </p:nvPr>
        </p:nvSpPr>
        <p:spPr/>
        <p:txBody>
          <a:bodyPr rIns="0"/>
          <a:lstStyle>
            <a:lvl1pPr>
              <a:defRPr baseline="0">
                <a:solidFill>
                  <a:schemeClr val="bg1"/>
                </a:solidFill>
              </a:defRPr>
            </a:lvl1pPr>
          </a:lstStyle>
          <a:p>
            <a:fld id="{AD3E5B39-6D0A-654D-A1FE-50888F5ADA74}" type="datetimeFigureOut">
              <a:rPr lang="de-DE" smtClean="0"/>
              <a:pPr/>
              <a:t>16.12.2021</a:t>
            </a:fld>
            <a:endParaRPr lang="de-DE" dirty="0"/>
          </a:p>
        </p:txBody>
      </p:sp>
      <p:sp>
        <p:nvSpPr>
          <p:cNvPr id="14" name="Fußzeilenplatzhalter 13">
            <a:extLst>
              <a:ext uri="{FF2B5EF4-FFF2-40B4-BE49-F238E27FC236}">
                <a16:creationId xmlns:a16="http://schemas.microsoft.com/office/drawing/2014/main" id="{63BDCA97-09D9-FF46-86B2-F7B12C88381C}"/>
              </a:ext>
            </a:extLst>
          </p:cNvPr>
          <p:cNvSpPr>
            <a:spLocks noGrp="1"/>
          </p:cNvSpPr>
          <p:nvPr>
            <p:ph type="ftr" sz="quarter" idx="11"/>
          </p:nvPr>
        </p:nvSpPr>
        <p:spPr/>
        <p:txBody>
          <a:bodyPr lIns="0"/>
          <a:lstStyle>
            <a:lvl1pPr>
              <a:defRPr baseline="0">
                <a:solidFill>
                  <a:schemeClr val="bg1"/>
                </a:solidFill>
              </a:defRPr>
            </a:lvl1pPr>
          </a:lstStyle>
          <a:p>
            <a:endParaRPr lang="de-DE" dirty="0"/>
          </a:p>
        </p:txBody>
      </p:sp>
      <p:sp>
        <p:nvSpPr>
          <p:cNvPr id="15" name="Foliennummernplatzhalter 14">
            <a:extLst>
              <a:ext uri="{FF2B5EF4-FFF2-40B4-BE49-F238E27FC236}">
                <a16:creationId xmlns:a16="http://schemas.microsoft.com/office/drawing/2014/main" id="{324940C1-6E0B-F74C-B89E-E6C5AD490D9E}"/>
              </a:ext>
            </a:extLst>
          </p:cNvPr>
          <p:cNvSpPr>
            <a:spLocks noGrp="1"/>
          </p:cNvSpPr>
          <p:nvPr>
            <p:ph type="sldNum" sz="quarter" idx="12"/>
          </p:nvPr>
        </p:nvSpPr>
        <p:spPr/>
        <p:txBody>
          <a:bodyPr rIns="0"/>
          <a:lstStyle>
            <a:lvl1pPr>
              <a:defRPr baseline="0">
                <a:solidFill>
                  <a:schemeClr val="bg1"/>
                </a:solidFill>
              </a:defRPr>
            </a:lvl1pPr>
          </a:lstStyle>
          <a:p>
            <a:fld id="{294FB65C-F205-7346-ACE0-FAF43E12CB59}" type="slidenum">
              <a:rPr lang="de-DE" smtClean="0"/>
              <a:pPr/>
              <a:t>‹Nr.›</a:t>
            </a:fld>
            <a:endParaRPr lang="de-DE" dirty="0"/>
          </a:p>
        </p:txBody>
      </p:sp>
    </p:spTree>
    <p:extLst>
      <p:ext uri="{BB962C8B-B14F-4D97-AF65-F5344CB8AC3E}">
        <p14:creationId xmlns:p14="http://schemas.microsoft.com/office/powerpoint/2010/main" val="577978064"/>
      </p:ext>
    </p:extLst>
  </p:cSld>
  <p:clrMapOvr>
    <a:masterClrMapping/>
  </p:clrMapOvr>
  <p:extLst mod="1">
    <p:ext uri="{DCECCB84-F9BA-43D5-87BE-67443E8EF086}">
      <p15:sldGuideLst xmlns:p15="http://schemas.microsoft.com/office/powerpoint/2012/main">
        <p15:guide id="3" orient="horz" pos="374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ild vollflächig">
    <p:spTree>
      <p:nvGrpSpPr>
        <p:cNvPr id="1" name=""/>
        <p:cNvGrpSpPr/>
        <p:nvPr/>
      </p:nvGrpSpPr>
      <p:grpSpPr>
        <a:xfrm>
          <a:off x="0" y="0"/>
          <a:ext cx="0" cy="0"/>
          <a:chOff x="0" y="0"/>
          <a:chExt cx="0" cy="0"/>
        </a:xfrm>
      </p:grpSpPr>
      <p:sp>
        <p:nvSpPr>
          <p:cNvPr id="2" name="Bildplatzhalter 2">
            <a:extLst>
              <a:ext uri="{FF2B5EF4-FFF2-40B4-BE49-F238E27FC236}">
                <a16:creationId xmlns:a16="http://schemas.microsoft.com/office/drawing/2014/main" id="{FD6188F8-C64B-7B48-A17B-544ED2E9AEC1}"/>
              </a:ext>
            </a:extLst>
          </p:cNvPr>
          <p:cNvSpPr>
            <a:spLocks noGrp="1"/>
          </p:cNvSpPr>
          <p:nvPr>
            <p:ph type="pic" idx="10" hasCustomPrompt="1"/>
          </p:nvPr>
        </p:nvSpPr>
        <p:spPr>
          <a:xfrm>
            <a:off x="-5936" y="0"/>
            <a:ext cx="12197936" cy="6858000"/>
          </a:xfrm>
        </p:spPr>
        <p:txBody>
          <a:bodyPr>
            <a:normAutofit/>
          </a:bodyPr>
          <a:lstStyle>
            <a:lvl1pPr marL="0" indent="0">
              <a:buNone/>
              <a:defRPr sz="16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Platzhalter für Bild</a:t>
            </a:r>
          </a:p>
        </p:txBody>
      </p:sp>
    </p:spTree>
    <p:extLst>
      <p:ext uri="{BB962C8B-B14F-4D97-AF65-F5344CB8AC3E}">
        <p14:creationId xmlns:p14="http://schemas.microsoft.com/office/powerpoint/2010/main" val="308515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Zitat">
    <p:spTree>
      <p:nvGrpSpPr>
        <p:cNvPr id="1" name=""/>
        <p:cNvGrpSpPr/>
        <p:nvPr/>
      </p:nvGrpSpPr>
      <p:grpSpPr>
        <a:xfrm>
          <a:off x="0" y="0"/>
          <a:ext cx="0" cy="0"/>
          <a:chOff x="0" y="0"/>
          <a:chExt cx="0" cy="0"/>
        </a:xfrm>
      </p:grpSpPr>
      <p:sp>
        <p:nvSpPr>
          <p:cNvPr id="2" name="Bildplatzhalter 2">
            <a:extLst>
              <a:ext uri="{FF2B5EF4-FFF2-40B4-BE49-F238E27FC236}">
                <a16:creationId xmlns:a16="http://schemas.microsoft.com/office/drawing/2014/main" id="{FD6188F8-C64B-7B48-A17B-544ED2E9AEC1}"/>
              </a:ext>
            </a:extLst>
          </p:cNvPr>
          <p:cNvSpPr>
            <a:spLocks noGrp="1"/>
          </p:cNvSpPr>
          <p:nvPr>
            <p:ph type="pic" idx="10" hasCustomPrompt="1"/>
          </p:nvPr>
        </p:nvSpPr>
        <p:spPr>
          <a:xfrm>
            <a:off x="-5936" y="0"/>
            <a:ext cx="12197936" cy="6858000"/>
          </a:xfrm>
        </p:spPr>
        <p:txBody>
          <a:bodyPr>
            <a:normAutofit/>
          </a:bodyPr>
          <a:lstStyle>
            <a:lvl1pPr marL="0" indent="0">
              <a:buNone/>
              <a:defRPr sz="16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Platzhalter für Bild</a:t>
            </a:r>
          </a:p>
        </p:txBody>
      </p:sp>
      <p:sp>
        <p:nvSpPr>
          <p:cNvPr id="5" name="Titel 1">
            <a:extLst>
              <a:ext uri="{FF2B5EF4-FFF2-40B4-BE49-F238E27FC236}">
                <a16:creationId xmlns:a16="http://schemas.microsoft.com/office/drawing/2014/main" id="{B096E326-A306-9449-B815-5B3E27351C4E}"/>
              </a:ext>
            </a:extLst>
          </p:cNvPr>
          <p:cNvSpPr>
            <a:spLocks noGrp="1"/>
          </p:cNvSpPr>
          <p:nvPr>
            <p:ph type="title" hasCustomPrompt="1"/>
          </p:nvPr>
        </p:nvSpPr>
        <p:spPr>
          <a:xfrm>
            <a:off x="874713" y="4391922"/>
            <a:ext cx="5564724" cy="1835027"/>
          </a:xfrm>
          <a:solidFill>
            <a:schemeClr val="tx2"/>
          </a:solidFill>
        </p:spPr>
        <p:txBody>
          <a:bodyPr wrap="square" lIns="360000" tIns="360000" rIns="360000" bIns="360000" anchor="t" anchorCtr="0">
            <a:spAutoFit/>
          </a:bodyPr>
          <a:lstStyle>
            <a:lvl1pPr>
              <a:defRPr sz="2000" b="0" i="0" baseline="0">
                <a:solidFill>
                  <a:schemeClr val="bg1"/>
                </a:solidFill>
              </a:defRPr>
            </a:lvl1pPr>
          </a:lstStyle>
          <a:p>
            <a:r>
              <a:rPr lang="de-DE" dirty="0"/>
              <a:t>»Hier steht ein Zitat, welches über mehrere Zeilen gehen kann, was kein Problem ist, da diese Folie genug Platz dafür bietet.« </a:t>
            </a:r>
          </a:p>
        </p:txBody>
      </p:sp>
    </p:spTree>
    <p:extLst>
      <p:ext uri="{BB962C8B-B14F-4D97-AF65-F5344CB8AC3E}">
        <p14:creationId xmlns:p14="http://schemas.microsoft.com/office/powerpoint/2010/main" val="2588105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972968E-AE03-8F46-861E-3A044FC5E850}"/>
              </a:ext>
            </a:extLst>
          </p:cNvPr>
          <p:cNvSpPr>
            <a:spLocks noGrp="1"/>
          </p:cNvSpPr>
          <p:nvPr>
            <p:ph type="title"/>
          </p:nvPr>
        </p:nvSpPr>
        <p:spPr>
          <a:xfrm>
            <a:off x="874714" y="1160463"/>
            <a:ext cx="10442574" cy="665185"/>
          </a:xfrm>
          <a:prstGeom prst="rect">
            <a:avLst/>
          </a:prstGeom>
        </p:spPr>
        <p:txBody>
          <a:bodyPr vert="horz" lIns="0" tIns="0" rIns="91440" bIns="45720" rtlCol="0" anchor="t" anchorCtr="0">
            <a:normAutofit/>
          </a:bodyPr>
          <a:lstStyle/>
          <a:p>
            <a:r>
              <a:rPr lang="de-DE" dirty="0"/>
              <a:t>Mastertitelformat bearbeiten</a:t>
            </a:r>
          </a:p>
        </p:txBody>
      </p:sp>
      <p:sp>
        <p:nvSpPr>
          <p:cNvPr id="3" name="Textplatzhalter 2">
            <a:extLst>
              <a:ext uri="{FF2B5EF4-FFF2-40B4-BE49-F238E27FC236}">
                <a16:creationId xmlns:a16="http://schemas.microsoft.com/office/drawing/2014/main" id="{A58A3344-B054-6F48-8622-EC24CA4865CF}"/>
              </a:ext>
            </a:extLst>
          </p:cNvPr>
          <p:cNvSpPr>
            <a:spLocks noGrp="1"/>
          </p:cNvSpPr>
          <p:nvPr>
            <p:ph type="body" idx="1"/>
          </p:nvPr>
        </p:nvSpPr>
        <p:spPr>
          <a:xfrm>
            <a:off x="874713" y="1881187"/>
            <a:ext cx="10442574" cy="4068763"/>
          </a:xfrm>
          <a:prstGeom prst="rect">
            <a:avLst/>
          </a:prstGeom>
        </p:spPr>
        <p:txBody>
          <a:bodyPr vert="horz" lIns="0" tIns="45720" rIns="91440" bIns="45720" rtlCol="0">
            <a:normAutofit/>
          </a:bodyPr>
          <a:lstStyle/>
          <a:p>
            <a:r>
              <a:rPr lang="de-DE" dirty="0"/>
              <a:t>Untertitel: Arial </a:t>
            </a:r>
            <a:r>
              <a:rPr lang="de-DE" dirty="0" err="1"/>
              <a:t>Bold</a:t>
            </a:r>
            <a:r>
              <a:rPr lang="de-DE" dirty="0"/>
              <a:t> 20 </a:t>
            </a:r>
            <a:r>
              <a:rPr lang="de-DE" dirty="0" err="1"/>
              <a:t>pt</a:t>
            </a:r>
            <a:r>
              <a:rPr lang="de-DE" dirty="0"/>
              <a:t> Schwarz</a:t>
            </a:r>
          </a:p>
          <a:p>
            <a:r>
              <a:rPr lang="de-DE" dirty="0"/>
              <a:t>Hier steht ein Text</a:t>
            </a:r>
          </a:p>
          <a:p>
            <a:pPr lvl="1"/>
            <a:r>
              <a:rPr lang="de-DE" dirty="0"/>
              <a:t>Aufzählungspunkt 1. Ordnung 20 </a:t>
            </a:r>
            <a:r>
              <a:rPr lang="de-DE" dirty="0" err="1"/>
              <a:t>pt</a:t>
            </a:r>
            <a:r>
              <a:rPr lang="de-DE" dirty="0"/>
              <a:t> Schwarz</a:t>
            </a:r>
          </a:p>
          <a:p>
            <a:pPr lvl="2"/>
            <a:r>
              <a:rPr lang="de-DE" dirty="0"/>
              <a:t>Aufzählungspunkt 2. Ordnung 20 </a:t>
            </a:r>
            <a:r>
              <a:rPr lang="de-DE" dirty="0" err="1"/>
              <a:t>pt</a:t>
            </a:r>
            <a:r>
              <a:rPr lang="de-DE" dirty="0"/>
              <a:t> Schwarz</a:t>
            </a:r>
          </a:p>
          <a:p>
            <a:pPr lvl="3"/>
            <a:r>
              <a:rPr lang="de-DE" dirty="0"/>
              <a:t>Aufzählungspunkt 3. Ordnung 20 </a:t>
            </a:r>
            <a:r>
              <a:rPr lang="de-DE" dirty="0" err="1"/>
              <a:t>pt</a:t>
            </a:r>
            <a:r>
              <a:rPr lang="de-DE" dirty="0"/>
              <a:t> Schwarz</a:t>
            </a:r>
          </a:p>
          <a:p>
            <a:pPr lvl="4"/>
            <a:r>
              <a:rPr lang="de-DE" dirty="0"/>
              <a:t>Aufzählungspunkt 4. Ordnung 20 </a:t>
            </a:r>
            <a:r>
              <a:rPr lang="de-DE" dirty="0" err="1"/>
              <a:t>pt</a:t>
            </a:r>
            <a:r>
              <a:rPr lang="de-DE" dirty="0"/>
              <a:t> Schwarz</a:t>
            </a:r>
          </a:p>
        </p:txBody>
      </p:sp>
      <p:sp>
        <p:nvSpPr>
          <p:cNvPr id="4" name="Datumsplatzhalter 3">
            <a:extLst>
              <a:ext uri="{FF2B5EF4-FFF2-40B4-BE49-F238E27FC236}">
                <a16:creationId xmlns:a16="http://schemas.microsoft.com/office/drawing/2014/main" id="{12D50990-9108-1740-84C0-29EED85296EA}"/>
              </a:ext>
            </a:extLst>
          </p:cNvPr>
          <p:cNvSpPr>
            <a:spLocks noGrp="1"/>
          </p:cNvSpPr>
          <p:nvPr>
            <p:ph type="dt" sz="half" idx="2"/>
          </p:nvPr>
        </p:nvSpPr>
        <p:spPr>
          <a:xfrm>
            <a:off x="7356475" y="6394850"/>
            <a:ext cx="1800225" cy="365125"/>
          </a:xfrm>
          <a:prstGeom prst="rect">
            <a:avLst/>
          </a:prstGeom>
        </p:spPr>
        <p:txBody>
          <a:bodyPr vert="horz" lIns="91440" tIns="45720" rIns="0" bIns="45720" rtlCol="0" anchor="ctr"/>
          <a:lstStyle>
            <a:lvl1pPr algn="r">
              <a:defRPr sz="1200" baseline="0">
                <a:solidFill>
                  <a:schemeClr val="bg1"/>
                </a:solidFill>
              </a:defRPr>
            </a:lvl1pPr>
          </a:lstStyle>
          <a:p>
            <a:fld id="{AD3E5B39-6D0A-654D-A1FE-50888F5ADA74}" type="datetimeFigureOut">
              <a:rPr lang="de-DE" smtClean="0"/>
              <a:pPr/>
              <a:t>16.12.2021</a:t>
            </a:fld>
            <a:endParaRPr lang="de-DE" dirty="0"/>
          </a:p>
        </p:txBody>
      </p:sp>
      <p:sp>
        <p:nvSpPr>
          <p:cNvPr id="5" name="Fußzeilenplatzhalter 4">
            <a:extLst>
              <a:ext uri="{FF2B5EF4-FFF2-40B4-BE49-F238E27FC236}">
                <a16:creationId xmlns:a16="http://schemas.microsoft.com/office/drawing/2014/main" id="{BEAA3143-6D67-A249-80A0-870F2EC21C67}"/>
              </a:ext>
            </a:extLst>
          </p:cNvPr>
          <p:cNvSpPr>
            <a:spLocks noGrp="1"/>
          </p:cNvSpPr>
          <p:nvPr>
            <p:ph type="ftr" sz="quarter" idx="3"/>
          </p:nvPr>
        </p:nvSpPr>
        <p:spPr>
          <a:xfrm>
            <a:off x="874713" y="6394849"/>
            <a:ext cx="4114800" cy="365125"/>
          </a:xfrm>
          <a:prstGeom prst="rect">
            <a:avLst/>
          </a:prstGeom>
        </p:spPr>
        <p:txBody>
          <a:bodyPr vert="horz" lIns="0" tIns="45720" rIns="91440" bIns="45720" rtlCol="0" anchor="ctr"/>
          <a:lstStyle>
            <a:lvl1pPr algn="l">
              <a:defRPr sz="1200" baseline="0">
                <a:solidFill>
                  <a:schemeClr val="bg1"/>
                </a:solidFill>
              </a:defRPr>
            </a:lvl1pPr>
          </a:lstStyle>
          <a:p>
            <a:endParaRPr lang="de-DE" dirty="0"/>
          </a:p>
        </p:txBody>
      </p:sp>
      <p:sp>
        <p:nvSpPr>
          <p:cNvPr id="6" name="Foliennummernplatzhalter 5">
            <a:extLst>
              <a:ext uri="{FF2B5EF4-FFF2-40B4-BE49-F238E27FC236}">
                <a16:creationId xmlns:a16="http://schemas.microsoft.com/office/drawing/2014/main" id="{B2F88D46-A748-FB42-87A9-33A26DCA5FC6}"/>
              </a:ext>
            </a:extLst>
          </p:cNvPr>
          <p:cNvSpPr>
            <a:spLocks noGrp="1"/>
          </p:cNvSpPr>
          <p:nvPr>
            <p:ph type="sldNum" sz="quarter" idx="4"/>
          </p:nvPr>
        </p:nvSpPr>
        <p:spPr>
          <a:xfrm>
            <a:off x="9517061" y="6397292"/>
            <a:ext cx="1800225" cy="365125"/>
          </a:xfrm>
          <a:prstGeom prst="rect">
            <a:avLst/>
          </a:prstGeom>
        </p:spPr>
        <p:txBody>
          <a:bodyPr vert="horz" lIns="91440" tIns="45720" rIns="0" bIns="45720" rtlCol="0" anchor="ctr"/>
          <a:lstStyle>
            <a:lvl1pPr algn="r">
              <a:defRPr sz="1200" baseline="0">
                <a:solidFill>
                  <a:schemeClr val="bg1"/>
                </a:solidFill>
              </a:defRPr>
            </a:lvl1pPr>
          </a:lstStyle>
          <a:p>
            <a:fld id="{294FB65C-F205-7346-ACE0-FAF43E12CB59}" type="slidenum">
              <a:rPr lang="de-DE" smtClean="0"/>
              <a:pPr/>
              <a:t>‹Nr.›</a:t>
            </a:fld>
            <a:endParaRPr lang="de-DE" dirty="0"/>
          </a:p>
        </p:txBody>
      </p:sp>
      <p:pic>
        <p:nvPicPr>
          <p:cNvPr id="22" name="Grafik 21">
            <a:extLst>
              <a:ext uri="{FF2B5EF4-FFF2-40B4-BE49-F238E27FC236}">
                <a16:creationId xmlns:a16="http://schemas.microsoft.com/office/drawing/2014/main" id="{B6B28CF3-E7D1-EE41-8B67-DAD56D9BBA56}"/>
              </a:ext>
            </a:extLst>
          </p:cNvPr>
          <p:cNvPicPr>
            <a:picLocks noChangeAspect="1"/>
          </p:cNvPicPr>
          <p:nvPr userDrawn="1"/>
        </p:nvPicPr>
        <p:blipFill>
          <a:blip r:embed="rId12"/>
          <a:stretch>
            <a:fillRect/>
          </a:stretch>
        </p:blipFill>
        <p:spPr>
          <a:xfrm>
            <a:off x="379302" y="225425"/>
            <a:ext cx="1109717" cy="321332"/>
          </a:xfrm>
          <a:prstGeom prst="rect">
            <a:avLst/>
          </a:prstGeom>
        </p:spPr>
      </p:pic>
    </p:spTree>
    <p:extLst>
      <p:ext uri="{BB962C8B-B14F-4D97-AF65-F5344CB8AC3E}">
        <p14:creationId xmlns:p14="http://schemas.microsoft.com/office/powerpoint/2010/main" val="1854350891"/>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51" r:id="rId3"/>
    <p:sldLayoutId id="2147483650" r:id="rId4"/>
    <p:sldLayoutId id="2147483652" r:id="rId5"/>
    <p:sldLayoutId id="2147483666" r:id="rId6"/>
    <p:sldLayoutId id="2147483663" r:id="rId7"/>
    <p:sldLayoutId id="2147483655" r:id="rId8"/>
    <p:sldLayoutId id="2147483667" r:id="rId9"/>
    <p:sldLayoutId id="2147483661" r:id="rId10"/>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baseline="0">
          <a:solidFill>
            <a:schemeClr val="tx1"/>
          </a:solidFill>
          <a:latin typeface="Arial" panose="020B0604020202020204" pitchFamily="34" charset="0"/>
          <a:ea typeface="+mn-ea"/>
          <a:cs typeface="+mn-cs"/>
        </a:defRPr>
      </a:lvl1pPr>
      <a:lvl2pPr marL="231775" indent="-220663" algn="l" defTabSz="914400" rtl="0" eaLnBrk="1" latinLnBrk="0" hangingPunct="1">
        <a:lnSpc>
          <a:spcPct val="90000"/>
        </a:lnSpc>
        <a:spcBef>
          <a:spcPts val="1000"/>
        </a:spcBef>
        <a:buFont typeface="Arial" panose="020B0604020202020204" pitchFamily="34" charset="0"/>
        <a:buChar char="•"/>
        <a:tabLst/>
        <a:defRPr sz="2000" b="0" i="0" kern="1200" baseline="0">
          <a:solidFill>
            <a:schemeClr val="tx1"/>
          </a:solidFill>
          <a:latin typeface="+mn-lt"/>
          <a:ea typeface="+mn-ea"/>
          <a:cs typeface="+mn-cs"/>
        </a:defRPr>
      </a:lvl2pPr>
      <a:lvl3pPr marL="460800" indent="-220663" algn="l" defTabSz="914400" rtl="0" eaLnBrk="1" latinLnBrk="0" hangingPunct="1">
        <a:lnSpc>
          <a:spcPct val="90000"/>
        </a:lnSpc>
        <a:spcBef>
          <a:spcPts val="1000"/>
        </a:spcBef>
        <a:buFont typeface="Arial" panose="020B0604020202020204" pitchFamily="34" charset="0"/>
        <a:buChar char="•"/>
        <a:tabLst/>
        <a:defRPr sz="2000" kern="1200">
          <a:solidFill>
            <a:schemeClr val="tx1"/>
          </a:solidFill>
          <a:latin typeface="+mn-lt"/>
          <a:ea typeface="+mn-ea"/>
          <a:cs typeface="+mn-cs"/>
        </a:defRPr>
      </a:lvl3pPr>
      <a:lvl4pPr marL="691200" marR="0" indent="-219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000" b="0" i="0" kern="1200" baseline="0">
          <a:solidFill>
            <a:schemeClr val="tx1"/>
          </a:solidFill>
          <a:latin typeface="+mn-lt"/>
          <a:ea typeface="+mn-ea"/>
          <a:cs typeface="+mn-cs"/>
        </a:defRPr>
      </a:lvl4pPr>
      <a:lvl5pPr marL="921600" marR="0" indent="-219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000" kern="1200">
          <a:solidFill>
            <a:schemeClr val="tx1"/>
          </a:solidFill>
          <a:latin typeface="+mn-lt"/>
          <a:ea typeface="+mn-ea"/>
          <a:cs typeface="+mn-cs"/>
        </a:defRPr>
      </a:lvl5pPr>
      <a:lvl6pPr marL="1152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727" userDrawn="1">
          <p15:clr>
            <a:srgbClr val="F26B43"/>
          </p15:clr>
        </p15:guide>
        <p15:guide id="2" pos="551" userDrawn="1">
          <p15:clr>
            <a:srgbClr val="F26B43"/>
          </p15:clr>
        </p15:guide>
        <p15:guide id="3" pos="7129" userDrawn="1">
          <p15:clr>
            <a:srgbClr val="F26B43"/>
          </p15:clr>
        </p15:guide>
        <p15:guide id="4" pos="3953" userDrawn="1">
          <p15:clr>
            <a:srgbClr val="F26B43"/>
          </p15:clr>
        </p15:guide>
        <p15:guide id="5" pos="3273" userDrawn="1">
          <p15:clr>
            <a:srgbClr val="F26B43"/>
          </p15:clr>
        </p15:guide>
        <p15:guide id="6" pos="3046" userDrawn="1">
          <p15:clr>
            <a:srgbClr val="F26B43"/>
          </p15:clr>
        </p15:guide>
        <p15:guide id="7" pos="4407" userDrawn="1">
          <p15:clr>
            <a:srgbClr val="F26B43"/>
          </p15:clr>
        </p15:guide>
        <p15:guide id="8" pos="4634" userDrawn="1">
          <p15:clr>
            <a:srgbClr val="F26B43"/>
          </p15:clr>
        </p15:guide>
        <p15:guide id="9" orient="horz" pos="1185" userDrawn="1">
          <p15:clr>
            <a:srgbClr val="F26B43"/>
          </p15:clr>
        </p15:guide>
        <p15:guide id="10" orient="horz" pos="3748" userDrawn="1">
          <p15:clr>
            <a:srgbClr val="F26B43"/>
          </p15:clr>
        </p15:guide>
        <p15:guide id="11" orient="horz" pos="731" userDrawn="1">
          <p15:clr>
            <a:srgbClr val="F26B43"/>
          </p15:clr>
        </p15:guide>
        <p15:guide id="12" orient="horz" pos="323" userDrawn="1">
          <p15:clr>
            <a:srgbClr val="F26B43"/>
          </p15:clr>
        </p15:guide>
        <p15:guide id="13" orient="horz" pos="14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kuvb.de/"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www.kuvb.d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kuvb.de/"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a:extLst>
              <a:ext uri="{FF2B5EF4-FFF2-40B4-BE49-F238E27FC236}">
                <a16:creationId xmlns:a16="http://schemas.microsoft.com/office/drawing/2014/main" id="{C9CC7EF3-76E2-F344-AE5D-00BCE05DDC36}"/>
              </a:ext>
            </a:extLst>
          </p:cNvPr>
          <p:cNvSpPr>
            <a:spLocks noGrp="1"/>
          </p:cNvSpPr>
          <p:nvPr>
            <p:ph type="ctrTitle"/>
          </p:nvPr>
        </p:nvSpPr>
        <p:spPr/>
        <p:txBody>
          <a:bodyPr/>
          <a:lstStyle/>
          <a:p>
            <a:r>
              <a:rPr lang="de-DE" dirty="0" smtClean="0"/>
              <a:t>Schulsanitätsdienst</a:t>
            </a:r>
            <a:endParaRPr lang="de-DE" dirty="0"/>
          </a:p>
        </p:txBody>
      </p:sp>
      <p:sp>
        <p:nvSpPr>
          <p:cNvPr id="14" name="Untertitel 13">
            <a:extLst>
              <a:ext uri="{FF2B5EF4-FFF2-40B4-BE49-F238E27FC236}">
                <a16:creationId xmlns:a16="http://schemas.microsoft.com/office/drawing/2014/main" id="{4B88E258-823D-1146-8B76-F93E2017EA10}"/>
              </a:ext>
            </a:extLst>
          </p:cNvPr>
          <p:cNvSpPr>
            <a:spLocks noGrp="1"/>
          </p:cNvSpPr>
          <p:nvPr>
            <p:ph type="subTitle" idx="1"/>
          </p:nvPr>
        </p:nvSpPr>
        <p:spPr/>
        <p:txBody>
          <a:bodyPr/>
          <a:lstStyle/>
          <a:p>
            <a:r>
              <a:rPr lang="de-DE" dirty="0" smtClean="0"/>
              <a:t>Rechtliche Grundlagen</a:t>
            </a:r>
            <a:endParaRPr lang="de-DE" dirty="0"/>
          </a:p>
        </p:txBody>
      </p:sp>
      <p:sp>
        <p:nvSpPr>
          <p:cNvPr id="15" name="Textplatzhalter 14">
            <a:extLst>
              <a:ext uri="{FF2B5EF4-FFF2-40B4-BE49-F238E27FC236}">
                <a16:creationId xmlns:a16="http://schemas.microsoft.com/office/drawing/2014/main" id="{7E1D4E3A-A526-4F49-8BBC-BDD4A56B4600}"/>
              </a:ext>
            </a:extLst>
          </p:cNvPr>
          <p:cNvSpPr>
            <a:spLocks noGrp="1"/>
          </p:cNvSpPr>
          <p:nvPr>
            <p:ph type="body" idx="10"/>
          </p:nvPr>
        </p:nvSpPr>
        <p:spPr/>
        <p:txBody>
          <a:bodyPr/>
          <a:lstStyle/>
          <a:p>
            <a:r>
              <a:rPr lang="de-DE" dirty="0"/>
              <a:t>Schulsanitätsdienste – Organisation und Leitung</a:t>
            </a:r>
          </a:p>
          <a:p>
            <a:r>
              <a:rPr lang="de-DE" dirty="0" smtClean="0"/>
              <a:t>S. Kaufmann, 05.05.2021</a:t>
            </a:r>
            <a:endParaRPr lang="de-DE" dirty="0"/>
          </a:p>
        </p:txBody>
      </p:sp>
    </p:spTree>
    <p:extLst>
      <p:ext uri="{BB962C8B-B14F-4D97-AF65-F5344CB8AC3E}">
        <p14:creationId xmlns:p14="http://schemas.microsoft.com/office/powerpoint/2010/main" val="3033379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2. Organisation </a:t>
            </a:r>
            <a:r>
              <a:rPr lang="de-DE" dirty="0"/>
              <a:t>der Ersten Hilfe an Schulen</a:t>
            </a:r>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55310"/>
            <a:ext cx="10442576" cy="4068762"/>
          </a:xfrm>
        </p:spPr>
        <p:txBody>
          <a:bodyPr/>
          <a:lstStyle/>
          <a:p>
            <a:pPr>
              <a:lnSpc>
                <a:spcPct val="100000"/>
              </a:lnSpc>
              <a:spcBef>
                <a:spcPts val="0"/>
              </a:spcBef>
            </a:pPr>
            <a:r>
              <a:rPr lang="de-DE" dirty="0" smtClean="0"/>
              <a:t>1. Verantwortlichkeiten</a:t>
            </a:r>
          </a:p>
          <a:p>
            <a:pPr>
              <a:lnSpc>
                <a:spcPct val="100000"/>
              </a:lnSpc>
              <a:spcBef>
                <a:spcPts val="0"/>
              </a:spcBef>
            </a:pPr>
            <a:endParaRPr lang="de-DE" dirty="0" smtClean="0"/>
          </a:p>
          <a:p>
            <a:pPr>
              <a:lnSpc>
                <a:spcPct val="100000"/>
              </a:lnSpc>
              <a:spcBef>
                <a:spcPts val="0"/>
              </a:spcBef>
            </a:pPr>
            <a:r>
              <a:rPr lang="de-DE" dirty="0" smtClean="0"/>
              <a:t>2. Sachliche Voraussetzungen</a:t>
            </a:r>
          </a:p>
          <a:p>
            <a:pPr>
              <a:lnSpc>
                <a:spcPct val="100000"/>
              </a:lnSpc>
              <a:spcBef>
                <a:spcPts val="0"/>
              </a:spcBef>
            </a:pPr>
            <a:endParaRPr lang="de-DE" dirty="0" smtClean="0"/>
          </a:p>
          <a:p>
            <a:pPr>
              <a:lnSpc>
                <a:spcPct val="100000"/>
              </a:lnSpc>
              <a:spcBef>
                <a:spcPts val="0"/>
              </a:spcBef>
            </a:pPr>
            <a:r>
              <a:rPr lang="de-DE" dirty="0" smtClean="0"/>
              <a:t>3. Organisatorische Voraussetzungen</a:t>
            </a:r>
          </a:p>
          <a:p>
            <a:pPr>
              <a:lnSpc>
                <a:spcPct val="100000"/>
              </a:lnSpc>
              <a:spcBef>
                <a:spcPts val="0"/>
              </a:spcBef>
            </a:pPr>
            <a:endParaRPr lang="de-DE" dirty="0"/>
          </a:p>
          <a:p>
            <a:pPr>
              <a:lnSpc>
                <a:spcPct val="100000"/>
              </a:lnSpc>
              <a:spcBef>
                <a:spcPts val="0"/>
              </a:spcBef>
            </a:pPr>
            <a:r>
              <a:rPr lang="de-DE" dirty="0" smtClean="0"/>
              <a:t>4. </a:t>
            </a:r>
            <a:r>
              <a:rPr lang="de-DE" dirty="0"/>
              <a:t>P</a:t>
            </a:r>
            <a:r>
              <a:rPr lang="de-DE" dirty="0" smtClean="0"/>
              <a:t>ersonelle Voraussetzungen</a:t>
            </a:r>
          </a:p>
          <a:p>
            <a:pPr>
              <a:lnSpc>
                <a:spcPct val="100000"/>
              </a:lnSpc>
              <a:spcBef>
                <a:spcPts val="0"/>
              </a:spcBef>
            </a:pPr>
            <a:endParaRPr lang="de-DE" dirty="0"/>
          </a:p>
          <a:p>
            <a:pPr>
              <a:lnSpc>
                <a:spcPct val="100000"/>
              </a:lnSpc>
              <a:spcBef>
                <a:spcPts val="0"/>
              </a:spcBef>
            </a:pPr>
            <a:r>
              <a:rPr lang="de-DE" dirty="0" smtClean="0"/>
              <a:t>4. Kosten</a:t>
            </a:r>
            <a:endParaRPr lang="de-DE" dirty="0"/>
          </a:p>
        </p:txBody>
      </p:sp>
    </p:spTree>
    <p:extLst>
      <p:ext uri="{BB962C8B-B14F-4D97-AF65-F5344CB8AC3E}">
        <p14:creationId xmlns:p14="http://schemas.microsoft.com/office/powerpoint/2010/main" val="2918006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2. Organisation </a:t>
            </a:r>
            <a:r>
              <a:rPr lang="de-DE" dirty="0"/>
              <a:t>der Ersten Hilfe an Schulen</a:t>
            </a:r>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2" y="1855310"/>
            <a:ext cx="10555287" cy="4068762"/>
          </a:xfrm>
        </p:spPr>
        <p:txBody>
          <a:bodyPr/>
          <a:lstStyle/>
          <a:p>
            <a:pPr>
              <a:lnSpc>
                <a:spcPct val="100000"/>
              </a:lnSpc>
              <a:spcBef>
                <a:spcPts val="0"/>
              </a:spcBef>
            </a:pPr>
            <a:r>
              <a:rPr lang="de-DE" dirty="0" smtClean="0">
                <a:solidFill>
                  <a:srgbClr val="004994"/>
                </a:solidFill>
              </a:rPr>
              <a:t>1. Verantwortlichkeiten</a:t>
            </a:r>
          </a:p>
          <a:p>
            <a:pPr>
              <a:lnSpc>
                <a:spcPct val="100000"/>
              </a:lnSpc>
              <a:spcBef>
                <a:spcPts val="0"/>
              </a:spcBef>
            </a:pPr>
            <a:endParaRPr lang="de-DE" b="1" dirty="0">
              <a:solidFill>
                <a:srgbClr val="004994"/>
              </a:solidFill>
            </a:endParaRPr>
          </a:p>
          <a:p>
            <a:pPr fontAlgn="base">
              <a:lnSpc>
                <a:spcPct val="100000"/>
              </a:lnSpc>
              <a:spcBef>
                <a:spcPct val="0"/>
              </a:spcBef>
              <a:spcAft>
                <a:spcPct val="0"/>
              </a:spcAft>
            </a:pPr>
            <a:r>
              <a:rPr lang="de-DE" dirty="0"/>
              <a:t>Die Organisation einer wirksamen Ersten Hilfe an Schulen – für Schüler wie für Lehrer – ist Aufgabe der </a:t>
            </a:r>
            <a:r>
              <a:rPr lang="de-DE" dirty="0" smtClean="0"/>
              <a:t>Schule.</a:t>
            </a:r>
            <a:endParaRPr lang="de-DE" dirty="0"/>
          </a:p>
          <a:p>
            <a:pPr>
              <a:lnSpc>
                <a:spcPct val="100000"/>
              </a:lnSpc>
              <a:spcBef>
                <a:spcPts val="0"/>
              </a:spcBef>
            </a:pPr>
            <a:endParaRPr lang="de-DE" dirty="0"/>
          </a:p>
          <a:p>
            <a:pPr fontAlgn="base">
              <a:lnSpc>
                <a:spcPct val="100000"/>
              </a:lnSpc>
              <a:spcBef>
                <a:spcPct val="0"/>
              </a:spcBef>
              <a:spcAft>
                <a:spcPct val="0"/>
              </a:spcAft>
            </a:pPr>
            <a:r>
              <a:rPr lang="de-DE" b="1" i="1" dirty="0"/>
              <a:t>KMBek „Sicherheit in der Schule und gesetzliche Schülerunfallversicherung“ vom 11. Dezember </a:t>
            </a:r>
            <a:r>
              <a:rPr lang="de-DE" b="1" i="1" dirty="0" smtClean="0"/>
              <a:t>2002</a:t>
            </a:r>
          </a:p>
          <a:p>
            <a:pPr fontAlgn="base">
              <a:lnSpc>
                <a:spcPct val="100000"/>
              </a:lnSpc>
              <a:spcBef>
                <a:spcPct val="0"/>
              </a:spcBef>
              <a:spcAft>
                <a:spcPct val="0"/>
              </a:spcAft>
            </a:pPr>
            <a:r>
              <a:rPr lang="de-DE" dirty="0" smtClean="0"/>
              <a:t>Der Schulleiter sorgt im Zusammenwirken mit dem Sachaufwandsträger für eine wirksame Erste Hilfe bei Unfällen und - wenn erforderlich - für einen fachgerechten Transport zur ärztlichen Behandlung. (siehe 4.6)</a:t>
            </a:r>
          </a:p>
          <a:p>
            <a:pPr>
              <a:lnSpc>
                <a:spcPct val="100000"/>
              </a:lnSpc>
              <a:spcBef>
                <a:spcPts val="0"/>
              </a:spcBef>
            </a:pPr>
            <a:endParaRPr lang="de-DE" dirty="0" smtClean="0"/>
          </a:p>
          <a:p>
            <a:pPr>
              <a:lnSpc>
                <a:spcPct val="100000"/>
              </a:lnSpc>
              <a:spcBef>
                <a:spcPts val="0"/>
              </a:spcBef>
            </a:pPr>
            <a:r>
              <a:rPr lang="de-DE" dirty="0" smtClean="0"/>
              <a:t>Der Sicherheitsbeauftragte im inneren Schulbereich unterstützt den Schulleiter bei der Wahr-</a:t>
            </a:r>
            <a:r>
              <a:rPr lang="de-DE" dirty="0" err="1" smtClean="0"/>
              <a:t>nehmung</a:t>
            </a:r>
            <a:r>
              <a:rPr lang="de-DE" dirty="0" smtClean="0"/>
              <a:t> seiner sonstigen Aufgaben in der Unfallverhütung und Ersten Hilfe, z. B. bei der Sicherstellung einer reibungslosen Ersten Hilfe (Ersthelfer, Material, Alarmierung) (siehe 5.2)</a:t>
            </a:r>
          </a:p>
          <a:p>
            <a:pPr>
              <a:lnSpc>
                <a:spcPct val="100000"/>
              </a:lnSpc>
              <a:spcBef>
                <a:spcPts val="0"/>
              </a:spcBef>
            </a:pPr>
            <a:endParaRPr lang="de-DE" dirty="0"/>
          </a:p>
          <a:p>
            <a:pPr>
              <a:lnSpc>
                <a:spcPct val="100000"/>
              </a:lnSpc>
              <a:spcBef>
                <a:spcPts val="0"/>
              </a:spcBef>
            </a:pPr>
            <a:endParaRPr lang="de-DE" dirty="0" smtClean="0"/>
          </a:p>
        </p:txBody>
      </p:sp>
    </p:spTree>
    <p:extLst>
      <p:ext uri="{BB962C8B-B14F-4D97-AF65-F5344CB8AC3E}">
        <p14:creationId xmlns:p14="http://schemas.microsoft.com/office/powerpoint/2010/main" val="107466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2. Organisation </a:t>
            </a:r>
            <a:r>
              <a:rPr lang="de-DE" dirty="0"/>
              <a:t>der Ersten Hilfe an Schulen</a:t>
            </a:r>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2" y="1855310"/>
            <a:ext cx="10865003" cy="4068762"/>
          </a:xfrm>
        </p:spPr>
        <p:txBody>
          <a:bodyPr/>
          <a:lstStyle/>
          <a:p>
            <a:pPr>
              <a:lnSpc>
                <a:spcPct val="100000"/>
              </a:lnSpc>
              <a:spcBef>
                <a:spcPts val="0"/>
              </a:spcBef>
            </a:pPr>
            <a:r>
              <a:rPr lang="de-DE" dirty="0">
                <a:solidFill>
                  <a:srgbClr val="004994"/>
                </a:solidFill>
              </a:rPr>
              <a:t>1. Verantwortlichkeiten</a:t>
            </a:r>
          </a:p>
          <a:p>
            <a:pPr>
              <a:lnSpc>
                <a:spcPct val="100000"/>
              </a:lnSpc>
              <a:spcBef>
                <a:spcPts val="0"/>
              </a:spcBef>
            </a:pPr>
            <a:endParaRPr lang="de-DE" b="1" dirty="0">
              <a:solidFill>
                <a:srgbClr val="004994"/>
              </a:solidFill>
            </a:endParaRPr>
          </a:p>
          <a:p>
            <a:pPr fontAlgn="base">
              <a:lnSpc>
                <a:spcPct val="100000"/>
              </a:lnSpc>
              <a:spcBef>
                <a:spcPct val="0"/>
              </a:spcBef>
              <a:spcAft>
                <a:spcPct val="0"/>
              </a:spcAft>
            </a:pPr>
            <a:r>
              <a:rPr lang="de-DE" b="1" i="1" dirty="0" smtClean="0"/>
              <a:t>§ 28 DGUV Vorschrift 81 Unfallverhütungsvorschrift Schulen</a:t>
            </a:r>
          </a:p>
          <a:p>
            <a:pPr fontAlgn="base">
              <a:lnSpc>
                <a:spcPct val="100000"/>
              </a:lnSpc>
              <a:spcBef>
                <a:spcPct val="0"/>
              </a:spcBef>
              <a:spcAft>
                <a:spcPct val="0"/>
              </a:spcAft>
            </a:pPr>
            <a:r>
              <a:rPr lang="de-DE" dirty="0"/>
              <a:t>Der </a:t>
            </a:r>
            <a:r>
              <a:rPr lang="de-DE" dirty="0" smtClean="0"/>
              <a:t>Unternehmer (Sachaufwandsträger) </a:t>
            </a:r>
            <a:r>
              <a:rPr lang="de-DE" dirty="0"/>
              <a:t>hat dafür zu sorgen, dass für eine wirksame Erste Hilfe für Schülerinnen und Schüler die erforderlichen Einrichtungen in </a:t>
            </a:r>
            <a:r>
              <a:rPr lang="de-DE" dirty="0" smtClean="0"/>
              <a:t>ausreichendem </a:t>
            </a:r>
            <a:r>
              <a:rPr lang="de-DE" dirty="0"/>
              <a:t>Umfang zur Verfügung stehen</a:t>
            </a:r>
            <a:r>
              <a:rPr lang="de-DE" dirty="0" smtClean="0"/>
              <a:t>.</a:t>
            </a:r>
          </a:p>
          <a:p>
            <a:pPr fontAlgn="base">
              <a:lnSpc>
                <a:spcPct val="100000"/>
              </a:lnSpc>
              <a:spcBef>
                <a:spcPct val="0"/>
              </a:spcBef>
              <a:spcAft>
                <a:spcPct val="0"/>
              </a:spcAft>
            </a:pPr>
            <a:endParaRPr lang="de-DE" dirty="0" smtClean="0"/>
          </a:p>
          <a:p>
            <a:pPr marL="285750" indent="-285750" fontAlgn="base">
              <a:lnSpc>
                <a:spcPct val="100000"/>
              </a:lnSpc>
              <a:spcBef>
                <a:spcPct val="0"/>
              </a:spcBef>
              <a:spcAft>
                <a:spcPct val="0"/>
              </a:spcAft>
              <a:buFont typeface="Wingdings 3" panose="05040102010807070707" pitchFamily="18" charset="2"/>
              <a:buChar char="9"/>
            </a:pPr>
            <a:r>
              <a:rPr lang="de-DE" dirty="0" smtClean="0"/>
              <a:t>Verantwortlich für eine wirksame Erste Hilfe an Schulen sind Schulleiter (Organisation) und Sachaufwandsträger (Finanzierung der sachlichen Voraussetzungen)</a:t>
            </a:r>
          </a:p>
          <a:p>
            <a:pPr marL="285750" indent="-285750" fontAlgn="base">
              <a:lnSpc>
                <a:spcPct val="100000"/>
              </a:lnSpc>
              <a:spcBef>
                <a:spcPct val="0"/>
              </a:spcBef>
              <a:spcAft>
                <a:spcPct val="0"/>
              </a:spcAft>
              <a:buFont typeface="Wingdings 3" panose="05040102010807070707" pitchFamily="18" charset="2"/>
              <a:buChar char="9"/>
            </a:pPr>
            <a:endParaRPr lang="de-DE" dirty="0" smtClean="0"/>
          </a:p>
          <a:p>
            <a:pPr marL="285750" indent="-285750" fontAlgn="base">
              <a:lnSpc>
                <a:spcPct val="100000"/>
              </a:lnSpc>
              <a:spcBef>
                <a:spcPct val="0"/>
              </a:spcBef>
              <a:spcAft>
                <a:spcPct val="0"/>
              </a:spcAft>
              <a:buFont typeface="Wingdings 3" panose="05040102010807070707" pitchFamily="18" charset="2"/>
              <a:buChar char="9"/>
            </a:pPr>
            <a:r>
              <a:rPr lang="de-DE" dirty="0" smtClean="0"/>
              <a:t>Die Voraussetzungen für eine wirksame Erste </a:t>
            </a:r>
            <a:r>
              <a:rPr lang="de-DE" dirty="0"/>
              <a:t>H</a:t>
            </a:r>
            <a:r>
              <a:rPr lang="de-DE" dirty="0" smtClean="0"/>
              <a:t>ilfe an Schulen finden sich in:</a:t>
            </a:r>
          </a:p>
          <a:p>
            <a:pPr marL="803700" lvl="2" indent="-342900" fontAlgn="base">
              <a:lnSpc>
                <a:spcPct val="100000"/>
              </a:lnSpc>
              <a:spcBef>
                <a:spcPct val="0"/>
              </a:spcBef>
              <a:spcAft>
                <a:spcPct val="0"/>
              </a:spcAft>
              <a:buFont typeface="Wingdings" panose="05000000000000000000" pitchFamily="2" charset="2"/>
              <a:buChar char="Ø"/>
            </a:pPr>
            <a:r>
              <a:rPr lang="de-DE" dirty="0"/>
              <a:t>DGUV Information 202-059 </a:t>
            </a:r>
            <a:r>
              <a:rPr lang="de-DE" dirty="0" smtClean="0"/>
              <a:t>„Erste Hilfe in Schulen“</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GUV-X 99965 „Erste Hilfe an Schulen – Ausgabe Bayern“ in Abstimmung mit dem Bayerischen Staatsministerium für Unterricht und Kultus</a:t>
            </a:r>
          </a:p>
          <a:p>
            <a:pPr marL="803700" lvl="2" indent="-342900" fontAlgn="base">
              <a:lnSpc>
                <a:spcPct val="100000"/>
              </a:lnSpc>
              <a:spcBef>
                <a:spcPct val="0"/>
              </a:spcBef>
              <a:spcAft>
                <a:spcPct val="0"/>
              </a:spcAft>
              <a:buFont typeface="Wingdings" panose="05000000000000000000" pitchFamily="2" charset="2"/>
              <a:buChar char="Ø"/>
            </a:pPr>
            <a:endParaRPr lang="de-DE" dirty="0"/>
          </a:p>
          <a:p>
            <a:pPr marL="285750" indent="-285750" fontAlgn="base">
              <a:lnSpc>
                <a:spcPct val="100000"/>
              </a:lnSpc>
              <a:spcBef>
                <a:spcPct val="0"/>
              </a:spcBef>
              <a:spcAft>
                <a:spcPct val="0"/>
              </a:spcAft>
              <a:buFont typeface="Wingdings 3" panose="05040102010807070707" pitchFamily="18" charset="2"/>
              <a:buChar char="9"/>
            </a:pPr>
            <a:endParaRPr lang="de-DE" dirty="0" smtClean="0"/>
          </a:p>
          <a:p>
            <a:pPr marL="285750" indent="-285750" fontAlgn="base">
              <a:lnSpc>
                <a:spcPct val="100000"/>
              </a:lnSpc>
              <a:spcBef>
                <a:spcPct val="0"/>
              </a:spcBef>
              <a:spcAft>
                <a:spcPct val="0"/>
              </a:spcAft>
              <a:buFont typeface="Wingdings 3" panose="05040102010807070707" pitchFamily="18" charset="2"/>
              <a:buChar char="9"/>
            </a:pPr>
            <a:endParaRPr lang="de-DE" dirty="0"/>
          </a:p>
          <a:p>
            <a:pPr marL="285750" indent="-285750" fontAlgn="base">
              <a:lnSpc>
                <a:spcPct val="100000"/>
              </a:lnSpc>
              <a:spcBef>
                <a:spcPct val="0"/>
              </a:spcBef>
              <a:spcAft>
                <a:spcPct val="0"/>
              </a:spcAft>
              <a:buFont typeface="Wingdings 3" panose="05040102010807070707" pitchFamily="18" charset="2"/>
              <a:buChar char="9"/>
            </a:pPr>
            <a:endParaRPr lang="de-DE" dirty="0"/>
          </a:p>
        </p:txBody>
      </p:sp>
    </p:spTree>
    <p:extLst>
      <p:ext uri="{BB962C8B-B14F-4D97-AF65-F5344CB8AC3E}">
        <p14:creationId xmlns:p14="http://schemas.microsoft.com/office/powerpoint/2010/main" val="354942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2. Organisation </a:t>
            </a:r>
            <a:r>
              <a:rPr lang="de-DE" dirty="0"/>
              <a:t>der Ersten Hilfe an Schulen</a:t>
            </a:r>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2" y="1855310"/>
            <a:ext cx="10865003" cy="4068762"/>
          </a:xfrm>
        </p:spPr>
        <p:txBody>
          <a:bodyPr/>
          <a:lstStyle/>
          <a:p>
            <a:pPr>
              <a:lnSpc>
                <a:spcPct val="100000"/>
              </a:lnSpc>
              <a:spcBef>
                <a:spcPts val="0"/>
              </a:spcBef>
            </a:pPr>
            <a:r>
              <a:rPr lang="de-DE" dirty="0">
                <a:solidFill>
                  <a:srgbClr val="004994"/>
                </a:solidFill>
              </a:rPr>
              <a:t>1. Verantwortlichkeiten</a:t>
            </a:r>
          </a:p>
          <a:p>
            <a:pPr fontAlgn="base">
              <a:lnSpc>
                <a:spcPct val="100000"/>
              </a:lnSpc>
              <a:spcBef>
                <a:spcPct val="0"/>
              </a:spcBef>
              <a:spcAft>
                <a:spcPct val="0"/>
              </a:spcAft>
            </a:pPr>
            <a:endParaRPr lang="de-DE" b="1" i="1" dirty="0" smtClean="0"/>
          </a:p>
          <a:p>
            <a:pPr fontAlgn="base">
              <a:lnSpc>
                <a:spcPct val="100000"/>
              </a:lnSpc>
              <a:spcBef>
                <a:spcPct val="0"/>
              </a:spcBef>
              <a:spcAft>
                <a:spcPct val="0"/>
              </a:spcAft>
            </a:pPr>
            <a:r>
              <a:rPr lang="de-DE" b="1" i="1" dirty="0" smtClean="0"/>
              <a:t>Art. 14 </a:t>
            </a:r>
            <a:r>
              <a:rPr lang="de-DE" b="1" i="1" dirty="0" err="1" smtClean="0"/>
              <a:t>BaySchFG</a:t>
            </a:r>
            <a:endParaRPr lang="de-DE" b="1" i="1" dirty="0" smtClean="0"/>
          </a:p>
          <a:p>
            <a:pPr fontAlgn="base">
              <a:lnSpc>
                <a:spcPct val="100000"/>
              </a:lnSpc>
              <a:spcBef>
                <a:spcPct val="0"/>
              </a:spcBef>
              <a:spcAft>
                <a:spcPct val="0"/>
              </a:spcAft>
            </a:pPr>
            <a:r>
              <a:rPr lang="de-DE" dirty="0"/>
              <a:t>(1) </a:t>
            </a:r>
            <a:r>
              <a:rPr lang="de-DE" baseline="30000" dirty="0"/>
              <a:t>1</a:t>
            </a:r>
            <a:r>
              <a:rPr lang="de-DE" dirty="0"/>
              <a:t> Die Schulleiterin oder der Schulleiter verwaltet für den Aufwandsträger und nach dessen Richtlinien die Schulanlage und die zur Verfügung gestellten beweglichen Sachen (Schulvermögen); in Erfüllung dieser Aufgaben sowie in schulischen Angelegenheiten ist sie oder er dem Hauspersonal gegenüber weisungsberechtigt. </a:t>
            </a:r>
            <a:r>
              <a:rPr lang="de-DE" baseline="30000" dirty="0"/>
              <a:t>2</a:t>
            </a:r>
            <a:r>
              <a:rPr lang="de-DE" dirty="0"/>
              <a:t> Sie oder er übt das Hausrecht aus. </a:t>
            </a:r>
            <a:r>
              <a:rPr lang="de-DE" baseline="30000" dirty="0"/>
              <a:t>3</a:t>
            </a:r>
            <a:r>
              <a:rPr lang="de-DE" dirty="0"/>
              <a:t>Der Aufwandsträger kann die Bewirtschaftung der für den Schulaufwand bereitgestellten Haushaltsmittel ganz oder teilweise der Schulleiterin oder dem Schulleiter oder nach deren oder dessen Vorschlag einer anderen Lehrkraft übertragen</a:t>
            </a:r>
            <a:r>
              <a:rPr lang="de-DE" dirty="0" smtClean="0"/>
              <a:t>.</a:t>
            </a:r>
          </a:p>
          <a:p>
            <a:pPr fontAlgn="base">
              <a:lnSpc>
                <a:spcPct val="100000"/>
              </a:lnSpc>
              <a:spcBef>
                <a:spcPct val="0"/>
              </a:spcBef>
              <a:spcAft>
                <a:spcPct val="0"/>
              </a:spcAft>
            </a:pPr>
            <a:endParaRPr lang="de-DE" dirty="0"/>
          </a:p>
          <a:p>
            <a:pPr marL="285750" indent="-285750" fontAlgn="base">
              <a:lnSpc>
                <a:spcPct val="100000"/>
              </a:lnSpc>
              <a:spcBef>
                <a:spcPct val="0"/>
              </a:spcBef>
              <a:spcAft>
                <a:spcPct val="0"/>
              </a:spcAft>
              <a:buFont typeface="Wingdings 3" panose="05040102010807070707" pitchFamily="18" charset="2"/>
              <a:buChar char="9"/>
            </a:pPr>
            <a:r>
              <a:rPr lang="de-DE" dirty="0" smtClean="0"/>
              <a:t>Die Mittelverwaltung der Haushaltsmittel für die sachlichen Voraussetzungen einer wirksamen Ersten Hilfe sowie für den Schulsanitätsdienst erfolgt oftmals in der Verantwortung der Schule </a:t>
            </a:r>
            <a:endParaRPr lang="de-DE" dirty="0"/>
          </a:p>
          <a:p>
            <a:pPr marL="285750" indent="-285750" fontAlgn="base">
              <a:lnSpc>
                <a:spcPct val="100000"/>
              </a:lnSpc>
              <a:spcBef>
                <a:spcPct val="0"/>
              </a:spcBef>
              <a:spcAft>
                <a:spcPct val="0"/>
              </a:spcAft>
              <a:buFont typeface="Wingdings 3" panose="05040102010807070707" pitchFamily="18" charset="2"/>
              <a:buChar char="9"/>
            </a:pPr>
            <a:endParaRPr lang="de-DE" dirty="0"/>
          </a:p>
        </p:txBody>
      </p:sp>
    </p:spTree>
    <p:extLst>
      <p:ext uri="{BB962C8B-B14F-4D97-AF65-F5344CB8AC3E}">
        <p14:creationId xmlns:p14="http://schemas.microsoft.com/office/powerpoint/2010/main" val="186202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2. Organisation </a:t>
            </a:r>
            <a:r>
              <a:rPr lang="de-DE" dirty="0"/>
              <a:t>der Ersten Hilfe an Schulen</a:t>
            </a:r>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89814"/>
            <a:ext cx="10442576" cy="4068762"/>
          </a:xfrm>
        </p:spPr>
        <p:txBody>
          <a:bodyPr/>
          <a:lstStyle/>
          <a:p>
            <a:r>
              <a:rPr lang="de-DE" dirty="0">
                <a:solidFill>
                  <a:srgbClr val="004994"/>
                </a:solidFill>
              </a:rPr>
              <a:t>2. Sachliche </a:t>
            </a:r>
            <a:r>
              <a:rPr lang="de-DE" dirty="0" smtClean="0">
                <a:solidFill>
                  <a:srgbClr val="004994"/>
                </a:solidFill>
              </a:rPr>
              <a:t>Voraussetzungen </a:t>
            </a:r>
            <a:endParaRPr lang="de-DE" dirty="0">
              <a:solidFill>
                <a:srgbClr val="004994"/>
              </a:solidFill>
            </a:endParaRPr>
          </a:p>
          <a:p>
            <a:pPr fontAlgn="base">
              <a:lnSpc>
                <a:spcPct val="100000"/>
              </a:lnSpc>
              <a:spcBef>
                <a:spcPct val="0"/>
              </a:spcBef>
              <a:spcAft>
                <a:spcPct val="0"/>
              </a:spcAft>
            </a:pPr>
            <a:endParaRPr lang="de-DE" b="1" i="1" dirty="0" smtClean="0"/>
          </a:p>
          <a:p>
            <a:pPr marL="285750" indent="-285750" fontAlgn="base">
              <a:lnSpc>
                <a:spcPct val="100000"/>
              </a:lnSpc>
              <a:spcBef>
                <a:spcPct val="0"/>
              </a:spcBef>
              <a:spcAft>
                <a:spcPct val="0"/>
              </a:spcAft>
              <a:buFont typeface="Wingdings 3" panose="05040102010807070707" pitchFamily="18" charset="2"/>
              <a:buChar char="9"/>
            </a:pPr>
            <a:r>
              <a:rPr lang="de-DE" b="1" dirty="0"/>
              <a:t>Meldeeinrichtung (Notruftelefon)</a:t>
            </a:r>
          </a:p>
          <a:p>
            <a:pPr marL="803700" lvl="2" indent="-342900" fontAlgn="base">
              <a:lnSpc>
                <a:spcPct val="100000"/>
              </a:lnSpc>
              <a:spcBef>
                <a:spcPct val="0"/>
              </a:spcBef>
              <a:spcAft>
                <a:spcPct val="0"/>
              </a:spcAft>
              <a:buFont typeface="Wingdings" panose="05000000000000000000" pitchFamily="2" charset="2"/>
              <a:buChar char="Ø"/>
            </a:pPr>
            <a:r>
              <a:rPr lang="de-DE" dirty="0"/>
              <a:t>In zentraler Lage sowie in Bereichen mit erhöhter Gefährdung</a:t>
            </a:r>
          </a:p>
          <a:p>
            <a:pPr marL="803700" lvl="2" indent="-342900" fontAlgn="base">
              <a:lnSpc>
                <a:spcPct val="100000"/>
              </a:lnSpc>
              <a:spcBef>
                <a:spcPct val="0"/>
              </a:spcBef>
              <a:spcAft>
                <a:spcPct val="0"/>
              </a:spcAft>
              <a:buFont typeface="Wingdings" panose="05000000000000000000" pitchFamily="2" charset="2"/>
              <a:buChar char="Ø"/>
            </a:pPr>
            <a:r>
              <a:rPr lang="de-DE" dirty="0"/>
              <a:t>Notruf muss jederzeit sofort möglich sein!</a:t>
            </a:r>
          </a:p>
          <a:p>
            <a:pPr marL="803700" lvl="2" indent="-342900" fontAlgn="base">
              <a:lnSpc>
                <a:spcPct val="100000"/>
              </a:lnSpc>
              <a:spcBef>
                <a:spcPct val="0"/>
              </a:spcBef>
              <a:spcAft>
                <a:spcPct val="0"/>
              </a:spcAft>
              <a:buFont typeface="Wingdings" panose="05000000000000000000" pitchFamily="2" charset="2"/>
              <a:buChar char="Ø"/>
            </a:pPr>
            <a:r>
              <a:rPr lang="de-DE" dirty="0"/>
              <a:t>Aushang der Namen der Ersthelfer und </a:t>
            </a:r>
            <a:r>
              <a:rPr lang="de-DE" dirty="0" smtClean="0"/>
              <a:t>Notruf-Rufnummern</a:t>
            </a:r>
          </a:p>
          <a:p>
            <a:pPr lvl="2" indent="0" fontAlgn="base">
              <a:lnSpc>
                <a:spcPct val="100000"/>
              </a:lnSpc>
              <a:spcBef>
                <a:spcPct val="0"/>
              </a:spcBef>
              <a:spcAft>
                <a:spcPct val="0"/>
              </a:spcAft>
              <a:buNone/>
            </a:pPr>
            <a:endParaRPr lang="de-DE" dirty="0"/>
          </a:p>
          <a:p>
            <a:pPr marL="285750" indent="-285750" fontAlgn="base">
              <a:lnSpc>
                <a:spcPct val="100000"/>
              </a:lnSpc>
              <a:spcBef>
                <a:spcPct val="0"/>
              </a:spcBef>
              <a:spcAft>
                <a:spcPct val="0"/>
              </a:spcAft>
              <a:buFont typeface="Wingdings 3" panose="05040102010807070707" pitchFamily="18" charset="2"/>
              <a:buChar char="9"/>
            </a:pPr>
            <a:r>
              <a:rPr lang="de-DE" b="1" dirty="0" smtClean="0"/>
              <a:t>Erste-Hilfe-Raum</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Ebenerdig, in zentraler Lage im Bereich der Sporthalle und/oder Werkstätte</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Gut zugänglich für Rettungsdienst</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Ausstattung</a:t>
            </a:r>
            <a:r>
              <a:rPr lang="de-DE" dirty="0"/>
              <a:t>:</a:t>
            </a:r>
            <a:endParaRPr lang="de-DE" dirty="0" smtClean="0"/>
          </a:p>
          <a:p>
            <a:pPr marL="1494900" lvl="5" indent="-342900" fontAlgn="base">
              <a:lnSpc>
                <a:spcPct val="100000"/>
              </a:lnSpc>
              <a:spcBef>
                <a:spcPct val="0"/>
              </a:spcBef>
              <a:spcAft>
                <a:spcPct val="0"/>
              </a:spcAft>
              <a:buFont typeface="Wingdings" panose="05000000000000000000" pitchFamily="2" charset="2"/>
              <a:buChar char="§"/>
            </a:pPr>
            <a:r>
              <a:rPr lang="de-DE" dirty="0" smtClean="0"/>
              <a:t>Mind</a:t>
            </a:r>
            <a:r>
              <a:rPr lang="de-DE" dirty="0"/>
              <a:t>. ein Verbandkasten nach DIN 13157 bzw. DIN 13169 </a:t>
            </a:r>
            <a:endParaRPr lang="de-DE" dirty="0" smtClean="0"/>
          </a:p>
          <a:p>
            <a:pPr marL="1494900" lvl="5" indent="-342900" fontAlgn="base">
              <a:lnSpc>
                <a:spcPct val="100000"/>
              </a:lnSpc>
              <a:spcBef>
                <a:spcPct val="0"/>
              </a:spcBef>
              <a:spcAft>
                <a:spcPct val="0"/>
              </a:spcAft>
              <a:buFont typeface="Wingdings" panose="05000000000000000000" pitchFamily="2" charset="2"/>
              <a:buChar char="§"/>
            </a:pPr>
            <a:r>
              <a:rPr lang="de-DE" dirty="0" smtClean="0"/>
              <a:t>Krankentrage oder Liege </a:t>
            </a:r>
          </a:p>
          <a:p>
            <a:pPr marL="1494900" lvl="5" indent="-342900" fontAlgn="base">
              <a:lnSpc>
                <a:spcPct val="100000"/>
              </a:lnSpc>
              <a:spcBef>
                <a:spcPct val="0"/>
              </a:spcBef>
              <a:spcAft>
                <a:spcPct val="0"/>
              </a:spcAft>
              <a:buFont typeface="Wingdings" panose="05000000000000000000" pitchFamily="2" charset="2"/>
              <a:buChar char="§"/>
            </a:pPr>
            <a:r>
              <a:rPr lang="de-DE" dirty="0" smtClean="0"/>
              <a:t>Waschbecken mit fließend kaltem und warmem Wasser empfohlen</a:t>
            </a:r>
          </a:p>
          <a:p>
            <a:pPr lvl="5" fontAlgn="base">
              <a:lnSpc>
                <a:spcPct val="100000"/>
              </a:lnSpc>
              <a:spcBef>
                <a:spcPct val="0"/>
              </a:spcBef>
              <a:spcAft>
                <a:spcPct val="0"/>
              </a:spcAft>
            </a:pPr>
            <a:endParaRPr lang="de-DE" dirty="0" smtClean="0"/>
          </a:p>
          <a:p>
            <a:pPr marL="285750" indent="-285750" fontAlgn="base">
              <a:lnSpc>
                <a:spcPct val="100000"/>
              </a:lnSpc>
              <a:spcBef>
                <a:spcPct val="0"/>
              </a:spcBef>
              <a:spcAft>
                <a:spcPct val="0"/>
              </a:spcAft>
              <a:buFont typeface="Wingdings 3" panose="05040102010807070707" pitchFamily="18" charset="2"/>
              <a:buChar char="9"/>
            </a:pPr>
            <a:endParaRPr lang="de-DE" dirty="0"/>
          </a:p>
        </p:txBody>
      </p:sp>
    </p:spTree>
    <p:extLst>
      <p:ext uri="{BB962C8B-B14F-4D97-AF65-F5344CB8AC3E}">
        <p14:creationId xmlns:p14="http://schemas.microsoft.com/office/powerpoint/2010/main" val="34543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2. Organisation </a:t>
            </a:r>
            <a:r>
              <a:rPr lang="de-DE" dirty="0"/>
              <a:t>der Ersten Hilfe an Schulen</a:t>
            </a:r>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89814"/>
            <a:ext cx="10442576" cy="4068762"/>
          </a:xfrm>
        </p:spPr>
        <p:txBody>
          <a:bodyPr/>
          <a:lstStyle/>
          <a:p>
            <a:r>
              <a:rPr lang="de-DE" dirty="0" smtClean="0">
                <a:solidFill>
                  <a:srgbClr val="004994"/>
                </a:solidFill>
              </a:rPr>
              <a:t>2. Sachliche Voraussetzungen </a:t>
            </a:r>
          </a:p>
          <a:p>
            <a:pPr fontAlgn="base">
              <a:lnSpc>
                <a:spcPct val="100000"/>
              </a:lnSpc>
              <a:spcBef>
                <a:spcPct val="0"/>
              </a:spcBef>
              <a:spcAft>
                <a:spcPct val="0"/>
              </a:spcAft>
            </a:pPr>
            <a:endParaRPr lang="de-DE" b="1" dirty="0" smtClean="0"/>
          </a:p>
          <a:p>
            <a:pPr marL="285750" indent="-285750" fontAlgn="base">
              <a:lnSpc>
                <a:spcPct val="100000"/>
              </a:lnSpc>
              <a:spcBef>
                <a:spcPct val="0"/>
              </a:spcBef>
              <a:spcAft>
                <a:spcPct val="0"/>
              </a:spcAft>
              <a:buFont typeface="Wingdings 3" panose="05040102010807070707" pitchFamily="18" charset="2"/>
              <a:buChar char="9"/>
            </a:pPr>
            <a:r>
              <a:rPr lang="de-DE" b="1" dirty="0" smtClean="0"/>
              <a:t>Erste-Hilfe-Material</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Mind. ein Verbandkasten nach DIN 13157 bzw. DIN 13169 an zentraler, jederzeit zugänglicher Stelle</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Mehr nach Bedarf (Größe der Schule, in Bereichen mit erhöhter Gefährdung, kleinere Verbandtaschen für Ausflüge, etc.) </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Bsp. </a:t>
            </a:r>
            <a:r>
              <a:rPr lang="de-DE" dirty="0"/>
              <a:t>f</a:t>
            </a:r>
            <a:r>
              <a:rPr lang="de-DE" dirty="0" smtClean="0"/>
              <a:t>ür sinnvolle Ergänzungen:</a:t>
            </a:r>
          </a:p>
          <a:p>
            <a:pPr marL="1494900" lvl="5" indent="-342900" fontAlgn="base">
              <a:lnSpc>
                <a:spcPct val="100000"/>
              </a:lnSpc>
              <a:spcBef>
                <a:spcPct val="0"/>
              </a:spcBef>
              <a:spcAft>
                <a:spcPct val="0"/>
              </a:spcAft>
              <a:buFont typeface="Wingdings" panose="05000000000000000000" pitchFamily="2" charset="2"/>
              <a:buChar char="§"/>
            </a:pPr>
            <a:r>
              <a:rPr lang="de-DE" dirty="0" smtClean="0"/>
              <a:t>Kältepackungen in Sporthallen und auf Sportplätzen</a:t>
            </a:r>
          </a:p>
          <a:p>
            <a:pPr marL="1494900" lvl="5" indent="-342900" fontAlgn="base">
              <a:lnSpc>
                <a:spcPct val="100000"/>
              </a:lnSpc>
              <a:spcBef>
                <a:spcPct val="0"/>
              </a:spcBef>
              <a:spcAft>
                <a:spcPct val="0"/>
              </a:spcAft>
              <a:buFont typeface="Wingdings" panose="05000000000000000000" pitchFamily="2" charset="2"/>
              <a:buChar char="§"/>
            </a:pPr>
            <a:r>
              <a:rPr lang="de-DE" dirty="0" smtClean="0"/>
              <a:t>Augenspülflasche in naturwissenschaftlichen Fachräumen  </a:t>
            </a:r>
          </a:p>
          <a:p>
            <a:pPr marL="11112" lvl="1" indent="0" fontAlgn="base">
              <a:lnSpc>
                <a:spcPct val="100000"/>
              </a:lnSpc>
              <a:spcBef>
                <a:spcPct val="0"/>
              </a:spcBef>
              <a:spcAft>
                <a:spcPct val="0"/>
              </a:spcAft>
              <a:buNone/>
            </a:pPr>
            <a:endParaRPr lang="de-DE" dirty="0"/>
          </a:p>
          <a:p>
            <a:pPr marL="285750" indent="-285750" fontAlgn="base">
              <a:lnSpc>
                <a:spcPct val="100000"/>
              </a:lnSpc>
              <a:spcBef>
                <a:spcPct val="0"/>
              </a:spcBef>
              <a:spcAft>
                <a:spcPct val="0"/>
              </a:spcAft>
              <a:buFont typeface="Wingdings 3" panose="05040102010807070707" pitchFamily="18" charset="2"/>
              <a:buChar char="9"/>
            </a:pPr>
            <a:r>
              <a:rPr lang="de-DE" dirty="0"/>
              <a:t>Deutlich erkennbare </a:t>
            </a:r>
            <a:r>
              <a:rPr lang="de-DE" b="1" dirty="0"/>
              <a:t>Kennzeichnung</a:t>
            </a:r>
            <a:r>
              <a:rPr lang="de-DE" dirty="0"/>
              <a:t> aller Erste-Hilfe-Einrichtungen und                                      -Aufbewahrungsorte</a:t>
            </a:r>
          </a:p>
          <a:p>
            <a:pPr marL="285750" indent="-285750" fontAlgn="base">
              <a:lnSpc>
                <a:spcPct val="100000"/>
              </a:lnSpc>
              <a:spcBef>
                <a:spcPct val="0"/>
              </a:spcBef>
              <a:spcAft>
                <a:spcPct val="0"/>
              </a:spcAft>
              <a:buFont typeface="Wingdings 3" panose="05040102010807070707" pitchFamily="18" charset="2"/>
              <a:buChar char="9"/>
            </a:pPr>
            <a:endParaRPr lang="de-DE" dirty="0"/>
          </a:p>
        </p:txBody>
      </p:sp>
      <p:pic>
        <p:nvPicPr>
          <p:cNvPr id="2" name="Grafik 1"/>
          <p:cNvPicPr>
            <a:picLocks noChangeAspect="1"/>
          </p:cNvPicPr>
          <p:nvPr/>
        </p:nvPicPr>
        <p:blipFill>
          <a:blip r:embed="rId2"/>
          <a:stretch>
            <a:fillRect/>
          </a:stretch>
        </p:blipFill>
        <p:spPr>
          <a:xfrm>
            <a:off x="9774867" y="4428347"/>
            <a:ext cx="1542422" cy="1530229"/>
          </a:xfrm>
          <a:prstGeom prst="rect">
            <a:avLst/>
          </a:prstGeom>
        </p:spPr>
      </p:pic>
    </p:spTree>
    <p:extLst>
      <p:ext uri="{BB962C8B-B14F-4D97-AF65-F5344CB8AC3E}">
        <p14:creationId xmlns:p14="http://schemas.microsoft.com/office/powerpoint/2010/main" val="241181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par>
                                <p:cTn id="21" presetID="9"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dissolv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2. Organisation </a:t>
            </a:r>
            <a:r>
              <a:rPr lang="de-DE" dirty="0"/>
              <a:t>der Ersten Hilfe an Schulen</a:t>
            </a:r>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89814"/>
            <a:ext cx="10442576" cy="4068762"/>
          </a:xfrm>
        </p:spPr>
        <p:txBody>
          <a:bodyPr/>
          <a:lstStyle/>
          <a:p>
            <a:r>
              <a:rPr lang="de-DE" dirty="0" smtClean="0">
                <a:solidFill>
                  <a:srgbClr val="004994"/>
                </a:solidFill>
              </a:rPr>
              <a:t>3. Organisatorische Voraussetzungen</a:t>
            </a:r>
          </a:p>
          <a:p>
            <a:pPr lvl="0" fontAlgn="base">
              <a:lnSpc>
                <a:spcPct val="100000"/>
              </a:lnSpc>
              <a:spcBef>
                <a:spcPct val="0"/>
              </a:spcBef>
              <a:spcAft>
                <a:spcPct val="0"/>
              </a:spcAft>
            </a:pPr>
            <a:endParaRPr lang="de-DE" dirty="0">
              <a:solidFill>
                <a:srgbClr val="000000"/>
              </a:solidFill>
            </a:endParaRPr>
          </a:p>
          <a:p>
            <a:pPr marL="285750" lvl="0" indent="-285750" fontAlgn="base">
              <a:lnSpc>
                <a:spcPct val="100000"/>
              </a:lnSpc>
              <a:spcBef>
                <a:spcPct val="0"/>
              </a:spcBef>
              <a:spcAft>
                <a:spcPct val="0"/>
              </a:spcAft>
              <a:buFont typeface="Wingdings 3" panose="05040102010807070707" pitchFamily="18" charset="2"/>
              <a:buChar char="9"/>
            </a:pPr>
            <a:r>
              <a:rPr lang="de-DE" dirty="0"/>
              <a:t>Organisation der </a:t>
            </a:r>
            <a:r>
              <a:rPr lang="de-DE" b="1" dirty="0"/>
              <a:t>regelmäßigen Prüfung aller Verbandkästen </a:t>
            </a:r>
            <a:r>
              <a:rPr lang="de-DE" dirty="0"/>
              <a:t>auf Vollständigkeit und </a:t>
            </a:r>
            <a:r>
              <a:rPr lang="de-DE" dirty="0" smtClean="0"/>
              <a:t>Verfallsdatum</a:t>
            </a:r>
          </a:p>
          <a:p>
            <a:pPr lvl="0" fontAlgn="base">
              <a:lnSpc>
                <a:spcPct val="100000"/>
              </a:lnSpc>
              <a:spcBef>
                <a:spcPct val="0"/>
              </a:spcBef>
              <a:spcAft>
                <a:spcPct val="0"/>
              </a:spcAft>
            </a:pPr>
            <a:endParaRPr lang="de-DE" dirty="0"/>
          </a:p>
          <a:p>
            <a:pPr marL="285750" lvl="0" indent="-285750" fontAlgn="base">
              <a:lnSpc>
                <a:spcPct val="100000"/>
              </a:lnSpc>
              <a:spcBef>
                <a:spcPct val="0"/>
              </a:spcBef>
              <a:spcAft>
                <a:spcPct val="0"/>
              </a:spcAft>
              <a:buFont typeface="Wingdings 3" panose="05040102010807070707" pitchFamily="18" charset="2"/>
              <a:buChar char="9"/>
            </a:pPr>
            <a:r>
              <a:rPr lang="de-DE" dirty="0" smtClean="0">
                <a:solidFill>
                  <a:srgbClr val="000000"/>
                </a:solidFill>
              </a:rPr>
              <a:t>Organisation </a:t>
            </a:r>
            <a:r>
              <a:rPr lang="de-DE" dirty="0">
                <a:solidFill>
                  <a:srgbClr val="000000"/>
                </a:solidFill>
              </a:rPr>
              <a:t>der </a:t>
            </a:r>
            <a:r>
              <a:rPr lang="de-DE" b="1" dirty="0">
                <a:solidFill>
                  <a:srgbClr val="000000"/>
                </a:solidFill>
              </a:rPr>
              <a:t>Dokumentation aller Unfälle </a:t>
            </a:r>
            <a:r>
              <a:rPr lang="de-DE" dirty="0">
                <a:solidFill>
                  <a:srgbClr val="000000"/>
                </a:solidFill>
              </a:rPr>
              <a:t>(Verbandbuch/Meldeblock oder </a:t>
            </a:r>
            <a:r>
              <a:rPr lang="de-DE" dirty="0" smtClean="0">
                <a:solidFill>
                  <a:srgbClr val="000000"/>
                </a:solidFill>
              </a:rPr>
              <a:t>Unfallanzeige)</a:t>
            </a:r>
          </a:p>
          <a:p>
            <a:pPr marL="285750" lvl="0" indent="-285750" fontAlgn="base">
              <a:lnSpc>
                <a:spcPct val="100000"/>
              </a:lnSpc>
              <a:spcBef>
                <a:spcPct val="0"/>
              </a:spcBef>
              <a:spcAft>
                <a:spcPct val="0"/>
              </a:spcAft>
              <a:buFont typeface="Wingdings 3" panose="05040102010807070707" pitchFamily="18" charset="2"/>
              <a:buChar char="9"/>
            </a:pPr>
            <a:endParaRPr lang="de-DE" dirty="0">
              <a:solidFill>
                <a:srgbClr val="000000"/>
              </a:solidFill>
            </a:endParaRPr>
          </a:p>
          <a:p>
            <a:pPr marL="285750" lvl="0" indent="-285750" fontAlgn="base">
              <a:lnSpc>
                <a:spcPct val="100000"/>
              </a:lnSpc>
              <a:spcBef>
                <a:spcPct val="0"/>
              </a:spcBef>
              <a:spcAft>
                <a:spcPct val="0"/>
              </a:spcAft>
              <a:buFont typeface="Wingdings 3" panose="05040102010807070707" pitchFamily="18" charset="2"/>
              <a:buChar char="9"/>
            </a:pPr>
            <a:r>
              <a:rPr lang="de-DE" dirty="0" smtClean="0">
                <a:solidFill>
                  <a:srgbClr val="000000"/>
                </a:solidFill>
              </a:rPr>
              <a:t>Organisation eines </a:t>
            </a:r>
            <a:r>
              <a:rPr lang="de-DE" b="1" dirty="0">
                <a:solidFill>
                  <a:srgbClr val="000000"/>
                </a:solidFill>
              </a:rPr>
              <a:t>fachgerechten </a:t>
            </a:r>
            <a:r>
              <a:rPr lang="de-DE" b="1" dirty="0" smtClean="0">
                <a:solidFill>
                  <a:srgbClr val="000000"/>
                </a:solidFill>
              </a:rPr>
              <a:t>Transports </a:t>
            </a:r>
            <a:r>
              <a:rPr lang="de-DE" b="1" dirty="0">
                <a:solidFill>
                  <a:srgbClr val="000000"/>
                </a:solidFill>
              </a:rPr>
              <a:t>zur ärztlichen </a:t>
            </a:r>
            <a:r>
              <a:rPr lang="de-DE" b="1" dirty="0" smtClean="0">
                <a:solidFill>
                  <a:srgbClr val="000000"/>
                </a:solidFill>
              </a:rPr>
              <a:t>Behandlung</a:t>
            </a:r>
          </a:p>
          <a:p>
            <a:pPr marL="285750" lvl="0" indent="-285750" fontAlgn="base">
              <a:lnSpc>
                <a:spcPct val="100000"/>
              </a:lnSpc>
              <a:spcBef>
                <a:spcPct val="0"/>
              </a:spcBef>
              <a:spcAft>
                <a:spcPct val="0"/>
              </a:spcAft>
              <a:buFont typeface="Wingdings 3" panose="05040102010807070707" pitchFamily="18" charset="2"/>
              <a:buChar char="9"/>
            </a:pPr>
            <a:endParaRPr lang="de-DE" dirty="0" smtClean="0">
              <a:solidFill>
                <a:srgbClr val="000000"/>
              </a:solidFill>
            </a:endParaRPr>
          </a:p>
          <a:p>
            <a:pPr marL="285750" lvl="0" indent="-285750" fontAlgn="base">
              <a:lnSpc>
                <a:spcPct val="100000"/>
              </a:lnSpc>
              <a:spcBef>
                <a:spcPct val="0"/>
              </a:spcBef>
              <a:spcAft>
                <a:spcPct val="0"/>
              </a:spcAft>
              <a:buFont typeface="Wingdings 3" panose="05040102010807070707" pitchFamily="18" charset="2"/>
              <a:buChar char="9"/>
            </a:pPr>
            <a:r>
              <a:rPr lang="de-DE" dirty="0" smtClean="0">
                <a:solidFill>
                  <a:srgbClr val="000000"/>
                </a:solidFill>
              </a:rPr>
              <a:t>Organisation </a:t>
            </a:r>
            <a:r>
              <a:rPr lang="de-DE" dirty="0">
                <a:solidFill>
                  <a:srgbClr val="000000"/>
                </a:solidFill>
              </a:rPr>
              <a:t>der regelmäßigen </a:t>
            </a:r>
            <a:r>
              <a:rPr lang="de-DE" b="1" dirty="0">
                <a:solidFill>
                  <a:srgbClr val="000000"/>
                </a:solidFill>
              </a:rPr>
              <a:t>Aus- und Fortbildung </a:t>
            </a:r>
            <a:r>
              <a:rPr lang="de-DE" dirty="0">
                <a:solidFill>
                  <a:srgbClr val="000000"/>
                </a:solidFill>
              </a:rPr>
              <a:t>von ausreichend vielen </a:t>
            </a:r>
            <a:r>
              <a:rPr lang="de-DE" b="1" dirty="0">
                <a:solidFill>
                  <a:srgbClr val="000000"/>
                </a:solidFill>
              </a:rPr>
              <a:t>Ersthelfern</a:t>
            </a:r>
          </a:p>
        </p:txBody>
      </p:sp>
    </p:spTree>
    <p:extLst>
      <p:ext uri="{BB962C8B-B14F-4D97-AF65-F5344CB8AC3E}">
        <p14:creationId xmlns:p14="http://schemas.microsoft.com/office/powerpoint/2010/main" val="354584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2. Organisation </a:t>
            </a:r>
            <a:r>
              <a:rPr lang="de-DE" dirty="0"/>
              <a:t>der Ersten Hilfe an Schulen</a:t>
            </a:r>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89814"/>
            <a:ext cx="10442576" cy="4068762"/>
          </a:xfrm>
        </p:spPr>
        <p:txBody>
          <a:bodyPr/>
          <a:lstStyle/>
          <a:p>
            <a:r>
              <a:rPr lang="de-DE" dirty="0">
                <a:solidFill>
                  <a:srgbClr val="004994"/>
                </a:solidFill>
              </a:rPr>
              <a:t>4</a:t>
            </a:r>
            <a:r>
              <a:rPr lang="de-DE" dirty="0" smtClean="0">
                <a:solidFill>
                  <a:srgbClr val="004994"/>
                </a:solidFill>
              </a:rPr>
              <a:t>. </a:t>
            </a:r>
            <a:r>
              <a:rPr lang="de-DE" dirty="0">
                <a:solidFill>
                  <a:srgbClr val="004994"/>
                </a:solidFill>
              </a:rPr>
              <a:t>P</a:t>
            </a:r>
            <a:r>
              <a:rPr lang="de-DE" dirty="0" smtClean="0">
                <a:solidFill>
                  <a:srgbClr val="004994"/>
                </a:solidFill>
              </a:rPr>
              <a:t>ersonelle Voraussetzungen</a:t>
            </a:r>
          </a:p>
          <a:p>
            <a:pPr lvl="0" fontAlgn="base">
              <a:lnSpc>
                <a:spcPct val="100000"/>
              </a:lnSpc>
              <a:spcBef>
                <a:spcPct val="0"/>
              </a:spcBef>
              <a:spcAft>
                <a:spcPct val="0"/>
              </a:spcAft>
            </a:pPr>
            <a:endParaRPr lang="de-DE" dirty="0" smtClean="0">
              <a:solidFill>
                <a:srgbClr val="000000"/>
              </a:solidFill>
            </a:endParaRPr>
          </a:p>
          <a:p>
            <a:pPr lvl="0" fontAlgn="base">
              <a:lnSpc>
                <a:spcPct val="100000"/>
              </a:lnSpc>
              <a:spcBef>
                <a:spcPct val="0"/>
              </a:spcBef>
              <a:spcAft>
                <a:spcPct val="0"/>
              </a:spcAft>
            </a:pPr>
            <a:r>
              <a:rPr lang="de-DE" dirty="0" smtClean="0">
                <a:solidFill>
                  <a:srgbClr val="000000"/>
                </a:solidFill>
              </a:rPr>
              <a:t>Die Schulleitung ist dafür verantwortlich, dass </a:t>
            </a:r>
            <a:r>
              <a:rPr lang="de-DE" b="1" dirty="0" smtClean="0">
                <a:solidFill>
                  <a:srgbClr val="000000"/>
                </a:solidFill>
              </a:rPr>
              <a:t>bei allen schulischen Veranstaltungen </a:t>
            </a:r>
            <a:r>
              <a:rPr lang="de-DE" dirty="0" smtClean="0">
                <a:solidFill>
                  <a:srgbClr val="000000"/>
                </a:solidFill>
              </a:rPr>
              <a:t>stets eine </a:t>
            </a:r>
            <a:r>
              <a:rPr lang="de-DE" b="1" dirty="0" smtClean="0">
                <a:solidFill>
                  <a:srgbClr val="000000"/>
                </a:solidFill>
              </a:rPr>
              <a:t>ausreichende Anzahl qualifizierter Ersthelfer </a:t>
            </a:r>
            <a:r>
              <a:rPr lang="de-DE" dirty="0" smtClean="0">
                <a:solidFill>
                  <a:srgbClr val="000000"/>
                </a:solidFill>
              </a:rPr>
              <a:t>vorhanden sind.</a:t>
            </a:r>
          </a:p>
          <a:p>
            <a:pPr lvl="0" fontAlgn="base">
              <a:lnSpc>
                <a:spcPct val="100000"/>
              </a:lnSpc>
              <a:spcBef>
                <a:spcPct val="0"/>
              </a:spcBef>
              <a:spcAft>
                <a:spcPct val="0"/>
              </a:spcAft>
            </a:pPr>
            <a:endParaRPr lang="de-DE" b="1" dirty="0" smtClean="0">
              <a:solidFill>
                <a:srgbClr val="000000"/>
              </a:solidFill>
            </a:endParaRPr>
          </a:p>
          <a:p>
            <a:pPr marL="285750" indent="-285750" fontAlgn="base">
              <a:lnSpc>
                <a:spcPct val="100000"/>
              </a:lnSpc>
              <a:spcBef>
                <a:spcPct val="0"/>
              </a:spcBef>
              <a:spcAft>
                <a:spcPct val="0"/>
              </a:spcAft>
              <a:buFont typeface="Wingdings 3" panose="05040102010807070707" pitchFamily="18" charset="2"/>
              <a:buChar char="9"/>
            </a:pPr>
            <a:r>
              <a:rPr lang="de-DE" dirty="0" smtClean="0"/>
              <a:t>Ausbildung </a:t>
            </a:r>
            <a:r>
              <a:rPr lang="de-DE" dirty="0"/>
              <a:t>möglichst </a:t>
            </a:r>
            <a:r>
              <a:rPr lang="de-DE" dirty="0" smtClean="0"/>
              <a:t>aller </a:t>
            </a:r>
            <a:r>
              <a:rPr lang="de-DE" dirty="0"/>
              <a:t>Lehrkräfte </a:t>
            </a:r>
            <a:r>
              <a:rPr lang="de-DE" dirty="0" smtClean="0"/>
              <a:t>und </a:t>
            </a:r>
            <a:r>
              <a:rPr lang="de-DE" dirty="0"/>
              <a:t>Beschäftigten (Hausmeister, Schulsekretariat</a:t>
            </a:r>
            <a:r>
              <a:rPr lang="de-DE" dirty="0" smtClean="0"/>
              <a:t>) zum </a:t>
            </a:r>
            <a:r>
              <a:rPr lang="de-DE" dirty="0"/>
              <a:t>B</a:t>
            </a:r>
            <a:r>
              <a:rPr lang="de-DE" dirty="0" smtClean="0"/>
              <a:t>etrieblichen Ersthelfer bzw. Ersthelfer in Bildungs- und Betreuungseinrichtungen </a:t>
            </a:r>
          </a:p>
          <a:p>
            <a:pPr marL="803700" lvl="2" indent="-342900" fontAlgn="base">
              <a:lnSpc>
                <a:spcPct val="100000"/>
              </a:lnSpc>
              <a:spcBef>
                <a:spcPct val="0"/>
              </a:spcBef>
              <a:spcAft>
                <a:spcPct val="0"/>
              </a:spcAft>
              <a:buFont typeface="Wingdings" panose="05000000000000000000" pitchFamily="2" charset="2"/>
              <a:buChar char="Ø"/>
            </a:pPr>
            <a:r>
              <a:rPr lang="de-DE" dirty="0"/>
              <a:t>Regelmäßige Fortbildung (alle 2 – 3 Jahre)</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Kursdauer: neun </a:t>
            </a:r>
            <a:r>
              <a:rPr lang="de-DE" dirty="0"/>
              <a:t>Unterrichtseinheiten (</a:t>
            </a:r>
            <a:r>
              <a:rPr lang="de-DE" dirty="0" smtClean="0"/>
              <a:t>ein </a:t>
            </a:r>
            <a:r>
              <a:rPr lang="de-DE" dirty="0"/>
              <a:t>Tag) </a:t>
            </a:r>
            <a:endParaRPr lang="de-DE" dirty="0" smtClean="0"/>
          </a:p>
          <a:p>
            <a:pPr marL="803700" lvl="2" indent="-342900" fontAlgn="base">
              <a:lnSpc>
                <a:spcPct val="100000"/>
              </a:lnSpc>
              <a:spcBef>
                <a:spcPct val="0"/>
              </a:spcBef>
              <a:spcAft>
                <a:spcPct val="0"/>
              </a:spcAft>
              <a:buFont typeface="Wingdings" panose="05000000000000000000" pitchFamily="2" charset="2"/>
              <a:buChar char="Ø"/>
            </a:pPr>
            <a:r>
              <a:rPr lang="de-DE" dirty="0" smtClean="0"/>
              <a:t>Kostenübernahme durch KUVB/Bayer. LUK möglich</a:t>
            </a:r>
          </a:p>
        </p:txBody>
      </p:sp>
    </p:spTree>
    <p:extLst>
      <p:ext uri="{BB962C8B-B14F-4D97-AF65-F5344CB8AC3E}">
        <p14:creationId xmlns:p14="http://schemas.microsoft.com/office/powerpoint/2010/main" val="2114917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10858A-56FA-B545-9B4D-82D2FADD4A5C}"/>
              </a:ext>
            </a:extLst>
          </p:cNvPr>
          <p:cNvSpPr>
            <a:spLocks noGrp="1"/>
          </p:cNvSpPr>
          <p:nvPr>
            <p:ph type="title"/>
          </p:nvPr>
        </p:nvSpPr>
        <p:spPr/>
        <p:txBody>
          <a:bodyPr/>
          <a:lstStyle/>
          <a:p>
            <a:r>
              <a:rPr lang="de-DE" dirty="0" smtClean="0">
                <a:hlinkClick r:id="rId2"/>
              </a:rPr>
              <a:t>www.kuvb.de</a:t>
            </a:r>
            <a:r>
              <a:rPr lang="de-DE" dirty="0" smtClean="0"/>
              <a:t> </a:t>
            </a:r>
            <a:r>
              <a:rPr lang="de-DE" dirty="0" smtClean="0">
                <a:sym typeface="Wingdings 3" panose="05040102010807070707" pitchFamily="18" charset="2"/>
              </a:rPr>
              <a:t>Prävention Erste </a:t>
            </a:r>
            <a:r>
              <a:rPr lang="de-DE" dirty="0">
                <a:sym typeface="Wingdings 3" panose="05040102010807070707" pitchFamily="18" charset="2"/>
              </a:rPr>
              <a:t>H</a:t>
            </a:r>
            <a:r>
              <a:rPr lang="de-DE" dirty="0" smtClean="0">
                <a:sym typeface="Wingdings 3" panose="05040102010807070707" pitchFamily="18" charset="2"/>
              </a:rPr>
              <a:t>ilfe</a:t>
            </a:r>
            <a:endParaRPr lang="de-DE" dirty="0"/>
          </a:p>
        </p:txBody>
      </p:sp>
      <p:pic>
        <p:nvPicPr>
          <p:cNvPr id="5" name="Grafik 4"/>
          <p:cNvPicPr>
            <a:picLocks noChangeAspect="1"/>
          </p:cNvPicPr>
          <p:nvPr/>
        </p:nvPicPr>
        <p:blipFill rotWithShape="1">
          <a:blip r:embed="rId3">
            <a:extLst>
              <a:ext uri="{28A0092B-C50C-407E-A947-70E740481C1C}">
                <a14:useLocalDpi xmlns:a14="http://schemas.microsoft.com/office/drawing/2010/main" val="0"/>
              </a:ext>
            </a:extLst>
          </a:blip>
          <a:srcRect r="14682" b="40377"/>
          <a:stretch/>
        </p:blipFill>
        <p:spPr>
          <a:xfrm>
            <a:off x="874712" y="1681165"/>
            <a:ext cx="10423404" cy="4552581"/>
          </a:xfrm>
          <a:prstGeom prst="rect">
            <a:avLst/>
          </a:prstGeom>
        </p:spPr>
      </p:pic>
    </p:spTree>
    <p:extLst>
      <p:ext uri="{BB962C8B-B14F-4D97-AF65-F5344CB8AC3E}">
        <p14:creationId xmlns:p14="http://schemas.microsoft.com/office/powerpoint/2010/main" val="363884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10858A-56FA-B545-9B4D-82D2FADD4A5C}"/>
              </a:ext>
            </a:extLst>
          </p:cNvPr>
          <p:cNvSpPr>
            <a:spLocks noGrp="1"/>
          </p:cNvSpPr>
          <p:nvPr>
            <p:ph type="title"/>
          </p:nvPr>
        </p:nvSpPr>
        <p:spPr/>
        <p:txBody>
          <a:bodyPr/>
          <a:lstStyle/>
          <a:p>
            <a:r>
              <a:rPr lang="de-DE" dirty="0">
                <a:hlinkClick r:id="rId2"/>
              </a:rPr>
              <a:t>www.kuvb.de</a:t>
            </a:r>
            <a:r>
              <a:rPr lang="de-DE" dirty="0"/>
              <a:t> </a:t>
            </a:r>
            <a:r>
              <a:rPr lang="de-DE" dirty="0">
                <a:sym typeface="Wingdings 3" panose="05040102010807070707" pitchFamily="18" charset="2"/>
              </a:rPr>
              <a:t>Prävention Erste Hilfe</a:t>
            </a:r>
            <a:endParaRPr lang="de-DE" dirty="0"/>
          </a:p>
        </p:txBody>
      </p:sp>
      <p:pic>
        <p:nvPicPr>
          <p:cNvPr id="4" name="Grafik 3"/>
          <p:cNvPicPr>
            <a:picLocks noChangeAspect="1"/>
          </p:cNvPicPr>
          <p:nvPr/>
        </p:nvPicPr>
        <p:blipFill rotWithShape="1">
          <a:blip r:embed="rId3">
            <a:extLst>
              <a:ext uri="{28A0092B-C50C-407E-A947-70E740481C1C}">
                <a14:useLocalDpi xmlns:a14="http://schemas.microsoft.com/office/drawing/2010/main" val="0"/>
              </a:ext>
            </a:extLst>
          </a:blip>
          <a:srcRect t="-29" r="14561" b="40184"/>
          <a:stretch/>
        </p:blipFill>
        <p:spPr>
          <a:xfrm>
            <a:off x="874711" y="1681165"/>
            <a:ext cx="10421816" cy="4562313"/>
          </a:xfrm>
          <a:prstGeom prst="rect">
            <a:avLst/>
          </a:prstGeom>
        </p:spPr>
      </p:pic>
    </p:spTree>
    <p:extLst>
      <p:ext uri="{BB962C8B-B14F-4D97-AF65-F5344CB8AC3E}">
        <p14:creationId xmlns:p14="http://schemas.microsoft.com/office/powerpoint/2010/main" val="1985162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Schulsanitätsdienst – Rechtliche Grundlagen</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46684"/>
            <a:ext cx="10442576" cy="4068762"/>
          </a:xfrm>
        </p:spPr>
        <p:txBody>
          <a:bodyPr/>
          <a:lstStyle/>
          <a:p>
            <a:pPr>
              <a:lnSpc>
                <a:spcPct val="100000"/>
              </a:lnSpc>
              <a:spcBef>
                <a:spcPts val="0"/>
              </a:spcBef>
            </a:pPr>
            <a:r>
              <a:rPr lang="de-DE" dirty="0" smtClean="0">
                <a:latin typeface="+mn-lt"/>
                <a:ea typeface="+mj-ea"/>
                <a:cs typeface="+mj-cs"/>
              </a:rPr>
              <a:t>1. Abgrenzung relevanter Begriffe</a:t>
            </a:r>
          </a:p>
          <a:p>
            <a:pPr marL="457200" indent="-457200">
              <a:lnSpc>
                <a:spcPct val="100000"/>
              </a:lnSpc>
              <a:spcBef>
                <a:spcPts val="0"/>
              </a:spcBef>
              <a:buAutoNum type="arabicPeriod"/>
            </a:pPr>
            <a:endParaRPr lang="de-DE" dirty="0">
              <a:latin typeface="+mn-lt"/>
              <a:ea typeface="+mj-ea"/>
              <a:cs typeface="+mj-cs"/>
            </a:endParaRPr>
          </a:p>
          <a:p>
            <a:pPr>
              <a:lnSpc>
                <a:spcPct val="100000"/>
              </a:lnSpc>
              <a:spcBef>
                <a:spcPts val="0"/>
              </a:spcBef>
            </a:pPr>
            <a:r>
              <a:rPr lang="de-DE" dirty="0" smtClean="0">
                <a:latin typeface="+mn-lt"/>
                <a:ea typeface="+mj-ea"/>
                <a:cs typeface="+mj-cs"/>
              </a:rPr>
              <a:t>2. Organisation der Ersten Hilfe an Schulen</a:t>
            </a:r>
          </a:p>
          <a:p>
            <a:pPr>
              <a:lnSpc>
                <a:spcPct val="100000"/>
              </a:lnSpc>
              <a:spcBef>
                <a:spcPts val="0"/>
              </a:spcBef>
            </a:pPr>
            <a:endParaRPr lang="de-DE" dirty="0" smtClean="0">
              <a:latin typeface="+mn-lt"/>
              <a:ea typeface="+mj-ea"/>
              <a:cs typeface="+mj-cs"/>
            </a:endParaRPr>
          </a:p>
          <a:p>
            <a:pPr>
              <a:lnSpc>
                <a:spcPct val="100000"/>
              </a:lnSpc>
              <a:spcBef>
                <a:spcPts val="0"/>
              </a:spcBef>
            </a:pPr>
            <a:r>
              <a:rPr lang="de-DE" dirty="0" smtClean="0">
                <a:latin typeface="+mn-lt"/>
                <a:ea typeface="+mj-ea"/>
                <a:cs typeface="+mj-cs"/>
              </a:rPr>
              <a:t>3. Aufsichtspflicht und Verantwortung</a:t>
            </a:r>
          </a:p>
          <a:p>
            <a:pPr marL="457200" indent="-457200">
              <a:lnSpc>
                <a:spcPct val="100000"/>
              </a:lnSpc>
              <a:spcBef>
                <a:spcPts val="0"/>
              </a:spcBef>
              <a:buAutoNum type="arabicPeriod"/>
            </a:pPr>
            <a:endParaRPr lang="de-DE" dirty="0">
              <a:latin typeface="+mn-lt"/>
              <a:ea typeface="+mj-ea"/>
              <a:cs typeface="+mj-cs"/>
            </a:endParaRPr>
          </a:p>
          <a:p>
            <a:pPr>
              <a:lnSpc>
                <a:spcPct val="100000"/>
              </a:lnSpc>
              <a:spcBef>
                <a:spcPts val="0"/>
              </a:spcBef>
            </a:pPr>
            <a:r>
              <a:rPr lang="de-DE" dirty="0" smtClean="0">
                <a:latin typeface="+mn-lt"/>
                <a:ea typeface="+mj-ea"/>
                <a:cs typeface="+mj-cs"/>
              </a:rPr>
              <a:t>4. Versicherungsschutz und Haftung</a:t>
            </a:r>
            <a:endParaRPr lang="de-DE" dirty="0">
              <a:latin typeface="+mn-lt"/>
              <a:ea typeface="+mj-ea"/>
              <a:cs typeface="+mj-cs"/>
            </a:endParaRPr>
          </a:p>
          <a:p>
            <a:pPr>
              <a:lnSpc>
                <a:spcPct val="100000"/>
              </a:lnSpc>
              <a:spcBef>
                <a:spcPts val="0"/>
              </a:spcBef>
            </a:pPr>
            <a:endParaRPr lang="de-DE" dirty="0" smtClean="0">
              <a:latin typeface="+mn-lt"/>
              <a:ea typeface="+mj-ea"/>
              <a:cs typeface="+mj-cs"/>
            </a:endParaRPr>
          </a:p>
          <a:p>
            <a:pPr>
              <a:lnSpc>
                <a:spcPct val="100000"/>
              </a:lnSpc>
              <a:spcBef>
                <a:spcPts val="0"/>
              </a:spcBef>
            </a:pPr>
            <a:endParaRPr lang="de-DE" dirty="0">
              <a:latin typeface="+mn-lt"/>
              <a:ea typeface="+mj-ea"/>
              <a:cs typeface="+mj-cs"/>
            </a:endParaRPr>
          </a:p>
          <a:p>
            <a:pPr marL="285750" indent="-285750">
              <a:lnSpc>
                <a:spcPct val="100000"/>
              </a:lnSpc>
              <a:spcBef>
                <a:spcPts val="0"/>
              </a:spcBef>
              <a:buFont typeface="Wingdings" panose="05000000000000000000" pitchFamily="2" charset="2"/>
              <a:buChar char="Ø"/>
            </a:pPr>
            <a:endParaRPr lang="de-DE" dirty="0" smtClean="0"/>
          </a:p>
        </p:txBody>
      </p:sp>
    </p:spTree>
    <p:extLst>
      <p:ext uri="{BB962C8B-B14F-4D97-AF65-F5344CB8AC3E}">
        <p14:creationId xmlns:p14="http://schemas.microsoft.com/office/powerpoint/2010/main" val="184986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10858A-56FA-B545-9B4D-82D2FADD4A5C}"/>
              </a:ext>
            </a:extLst>
          </p:cNvPr>
          <p:cNvSpPr>
            <a:spLocks noGrp="1"/>
          </p:cNvSpPr>
          <p:nvPr>
            <p:ph type="title"/>
          </p:nvPr>
        </p:nvSpPr>
        <p:spPr/>
        <p:txBody>
          <a:bodyPr/>
          <a:lstStyle/>
          <a:p>
            <a:r>
              <a:rPr lang="de-DE" dirty="0">
                <a:hlinkClick r:id="rId2"/>
              </a:rPr>
              <a:t>www.kuvb.de</a:t>
            </a:r>
            <a:r>
              <a:rPr lang="de-DE" dirty="0"/>
              <a:t> </a:t>
            </a:r>
            <a:r>
              <a:rPr lang="de-DE" dirty="0">
                <a:sym typeface="Wingdings 3" panose="05040102010807070707" pitchFamily="18" charset="2"/>
              </a:rPr>
              <a:t>Prävention Erste Hilfe</a:t>
            </a:r>
            <a:endParaRPr lang="de-DE" dirty="0"/>
          </a:p>
        </p:txBody>
      </p:sp>
      <p:pic>
        <p:nvPicPr>
          <p:cNvPr id="3" name="Grafik 2"/>
          <p:cNvPicPr>
            <a:picLocks noChangeAspect="1"/>
          </p:cNvPicPr>
          <p:nvPr/>
        </p:nvPicPr>
        <p:blipFill rotWithShape="1">
          <a:blip r:embed="rId3">
            <a:extLst>
              <a:ext uri="{28A0092B-C50C-407E-A947-70E740481C1C}">
                <a14:useLocalDpi xmlns:a14="http://schemas.microsoft.com/office/drawing/2010/main" val="0"/>
              </a:ext>
            </a:extLst>
          </a:blip>
          <a:srcRect l="-72" r="14318" b="40189"/>
          <a:stretch/>
        </p:blipFill>
        <p:spPr>
          <a:xfrm>
            <a:off x="874712" y="1681165"/>
            <a:ext cx="10423403" cy="4543789"/>
          </a:xfrm>
          <a:prstGeom prst="rect">
            <a:avLst/>
          </a:prstGeom>
        </p:spPr>
      </p:pic>
    </p:spTree>
    <p:extLst>
      <p:ext uri="{BB962C8B-B14F-4D97-AF65-F5344CB8AC3E}">
        <p14:creationId xmlns:p14="http://schemas.microsoft.com/office/powerpoint/2010/main" val="21755315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2. Organisation </a:t>
            </a:r>
            <a:r>
              <a:rPr lang="de-DE" dirty="0"/>
              <a:t>der Ersten Hilfe an Schulen</a:t>
            </a:r>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p:txBody>
          <a:bodyPr/>
          <a:lstStyle/>
          <a:p>
            <a:r>
              <a:rPr lang="de-DE" dirty="0">
                <a:solidFill>
                  <a:srgbClr val="004994"/>
                </a:solidFill>
              </a:rPr>
              <a:t>4. Personelle Voraussetzungen</a:t>
            </a:r>
          </a:p>
          <a:p>
            <a:pPr lvl="0" fontAlgn="base">
              <a:lnSpc>
                <a:spcPct val="100000"/>
              </a:lnSpc>
              <a:spcBef>
                <a:spcPct val="0"/>
              </a:spcBef>
              <a:spcAft>
                <a:spcPct val="0"/>
              </a:spcAft>
            </a:pPr>
            <a:endParaRPr lang="de-DE" b="1" dirty="0"/>
          </a:p>
          <a:p>
            <a:pPr marL="285750" lvl="0" indent="-285750" fontAlgn="base">
              <a:lnSpc>
                <a:spcPct val="100000"/>
              </a:lnSpc>
              <a:spcBef>
                <a:spcPct val="0"/>
              </a:spcBef>
              <a:spcAft>
                <a:spcPct val="0"/>
              </a:spcAft>
              <a:buFont typeface="Wingdings 3" panose="05040102010807070707" pitchFamily="18" charset="2"/>
              <a:buChar char="9"/>
            </a:pPr>
            <a:r>
              <a:rPr lang="de-DE" dirty="0" smtClean="0"/>
              <a:t>Auch Ausbildung von Schülern in </a:t>
            </a:r>
            <a:r>
              <a:rPr lang="de-DE" dirty="0"/>
              <a:t>E</a:t>
            </a:r>
            <a:r>
              <a:rPr lang="de-DE" dirty="0" smtClean="0"/>
              <a:t>rster Hilfe an Schulen (siehe </a:t>
            </a:r>
            <a:r>
              <a:rPr lang="de-DE" b="1" i="1" dirty="0"/>
              <a:t>KMBek „Ausbildung von Schülerinnen und Schülern in Erster Hilfe</a:t>
            </a:r>
            <a:r>
              <a:rPr lang="de-DE" b="1" i="1" dirty="0" smtClean="0"/>
              <a:t>“ vom </a:t>
            </a:r>
            <a:r>
              <a:rPr lang="de-DE" b="1" i="1" dirty="0"/>
              <a:t>23. Juni </a:t>
            </a:r>
            <a:r>
              <a:rPr lang="de-DE" b="1" i="1" dirty="0" smtClean="0"/>
              <a:t>2019</a:t>
            </a:r>
            <a:r>
              <a:rPr lang="de-DE" dirty="0" smtClean="0"/>
              <a:t>)</a:t>
            </a:r>
          </a:p>
          <a:p>
            <a:pPr marL="803700" lvl="2" indent="-342900" fontAlgn="base">
              <a:lnSpc>
                <a:spcPct val="100000"/>
              </a:lnSpc>
              <a:spcBef>
                <a:spcPct val="0"/>
              </a:spcBef>
              <a:spcAft>
                <a:spcPct val="0"/>
              </a:spcAft>
              <a:buFont typeface="Wingdings" panose="05000000000000000000" pitchFamily="2" charset="2"/>
              <a:buChar char="Ø"/>
            </a:pPr>
            <a:r>
              <a:rPr lang="de-DE" dirty="0"/>
              <a:t>Ausbildung von Schülern in Erster Hilfe </a:t>
            </a:r>
            <a:r>
              <a:rPr lang="de-DE" dirty="0" smtClean="0"/>
              <a:t>als gesellschaftliche Notwendigkeit</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Schulsanitätsdienst als besondere Organisationsform der Ersten Hilfe an Schulen</a:t>
            </a:r>
          </a:p>
          <a:p>
            <a:pPr marL="1494900" lvl="5" indent="-342900" fontAlgn="base">
              <a:lnSpc>
                <a:spcPct val="100000"/>
              </a:lnSpc>
              <a:spcBef>
                <a:spcPct val="0"/>
              </a:spcBef>
              <a:spcAft>
                <a:spcPct val="0"/>
              </a:spcAft>
              <a:buFont typeface="Wingdings" panose="05000000000000000000" pitchFamily="2" charset="2"/>
              <a:buChar char="§"/>
            </a:pPr>
            <a:r>
              <a:rPr lang="de-DE" dirty="0" smtClean="0"/>
              <a:t>Hauptanliegen: Unfallverhütung und Erste-Hilfe-Leistung während Unterricht, Pausen, Schulsportveranstaltungen, Wandertagen und sonstigen schulischen Veranstaltungen</a:t>
            </a:r>
          </a:p>
          <a:p>
            <a:pPr marL="1494900" lvl="5" indent="-342900" fontAlgn="base">
              <a:lnSpc>
                <a:spcPct val="100000"/>
              </a:lnSpc>
              <a:spcBef>
                <a:spcPct val="0"/>
              </a:spcBef>
              <a:spcAft>
                <a:spcPct val="0"/>
              </a:spcAft>
              <a:buFont typeface="Wingdings" panose="05000000000000000000" pitchFamily="2" charset="2"/>
              <a:buChar char="§"/>
            </a:pPr>
            <a:r>
              <a:rPr lang="de-DE" dirty="0" smtClean="0"/>
              <a:t>Ausgebildete Schulsanitäter leisten </a:t>
            </a:r>
            <a:r>
              <a:rPr lang="de-DE" u="sng" dirty="0" smtClean="0"/>
              <a:t>unter Aufsicht</a:t>
            </a:r>
            <a:r>
              <a:rPr lang="de-DE" dirty="0" smtClean="0"/>
              <a:t> fachkundiger Lehrkräfte </a:t>
            </a:r>
            <a:r>
              <a:rPr lang="de-DE" u="sng" dirty="0" smtClean="0"/>
              <a:t>Erste Hilfe</a:t>
            </a:r>
            <a:r>
              <a:rPr lang="de-DE" dirty="0" smtClean="0"/>
              <a:t> bei Unfällen im Schulbetrieb (Betreuung und Versorgung einfacher Verletzungen)</a:t>
            </a:r>
          </a:p>
          <a:p>
            <a:pPr marL="1494900" lvl="5" indent="-342900" fontAlgn="base">
              <a:lnSpc>
                <a:spcPct val="100000"/>
              </a:lnSpc>
              <a:spcBef>
                <a:spcPct val="0"/>
              </a:spcBef>
              <a:spcAft>
                <a:spcPct val="0"/>
              </a:spcAft>
              <a:buFont typeface="Wingdings" panose="05000000000000000000" pitchFamily="2" charset="2"/>
              <a:buChar char="§"/>
            </a:pPr>
            <a:r>
              <a:rPr lang="de-DE" dirty="0" smtClean="0"/>
              <a:t>Betreuer für Schulsanitätsdienst verantwortlich für geeignete Ausbildung sowie regelmäßige Möglichkeit zur Teilnahme an </a:t>
            </a:r>
            <a:r>
              <a:rPr lang="de-DE" dirty="0"/>
              <a:t>Maßnahmen zur Weiterqualifizierung </a:t>
            </a:r>
            <a:endParaRPr lang="de-DE" dirty="0" smtClean="0"/>
          </a:p>
          <a:p>
            <a:pPr marL="1494900" lvl="5" indent="-342900" fontAlgn="base">
              <a:lnSpc>
                <a:spcPct val="100000"/>
              </a:lnSpc>
              <a:spcBef>
                <a:spcPct val="0"/>
              </a:spcBef>
              <a:spcAft>
                <a:spcPct val="0"/>
              </a:spcAft>
              <a:buFont typeface="Wingdings" panose="05000000000000000000" pitchFamily="2" charset="2"/>
              <a:buChar char="§"/>
            </a:pPr>
            <a:r>
              <a:rPr lang="de-DE" dirty="0" smtClean="0"/>
              <a:t>In Kooperation </a:t>
            </a:r>
            <a:r>
              <a:rPr lang="de-DE" dirty="0"/>
              <a:t>mit betreuenden Hilfsorganisationen oder anderen externen Partnern </a:t>
            </a:r>
            <a:r>
              <a:rPr lang="de-DE" dirty="0" smtClean="0"/>
              <a:t>mit entsprechender </a:t>
            </a:r>
            <a:r>
              <a:rPr lang="de-DE" dirty="0"/>
              <a:t>Qualifikation</a:t>
            </a:r>
          </a:p>
        </p:txBody>
      </p:sp>
    </p:spTree>
    <p:extLst>
      <p:ext uri="{BB962C8B-B14F-4D97-AF65-F5344CB8AC3E}">
        <p14:creationId xmlns:p14="http://schemas.microsoft.com/office/powerpoint/2010/main" val="243270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2. Organisation </a:t>
            </a:r>
            <a:r>
              <a:rPr lang="de-DE" dirty="0"/>
              <a:t>der Ersten Hilfe an Schulen</a:t>
            </a:r>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p:txBody>
          <a:bodyPr/>
          <a:lstStyle/>
          <a:p>
            <a:r>
              <a:rPr lang="de-DE" dirty="0">
                <a:solidFill>
                  <a:srgbClr val="004994"/>
                </a:solidFill>
              </a:rPr>
              <a:t>5</a:t>
            </a:r>
            <a:r>
              <a:rPr lang="de-DE" dirty="0" smtClean="0">
                <a:solidFill>
                  <a:srgbClr val="004994"/>
                </a:solidFill>
              </a:rPr>
              <a:t>. Kosten</a:t>
            </a:r>
          </a:p>
          <a:p>
            <a:pPr lvl="0" fontAlgn="base">
              <a:lnSpc>
                <a:spcPct val="100000"/>
              </a:lnSpc>
              <a:spcBef>
                <a:spcPct val="0"/>
              </a:spcBef>
              <a:spcAft>
                <a:spcPct val="0"/>
              </a:spcAft>
            </a:pPr>
            <a:endParaRPr lang="de-DE" b="1" dirty="0"/>
          </a:p>
          <a:p>
            <a:pPr marL="285750" lvl="0" indent="-285750" fontAlgn="base">
              <a:lnSpc>
                <a:spcPct val="100000"/>
              </a:lnSpc>
              <a:spcBef>
                <a:spcPct val="0"/>
              </a:spcBef>
              <a:spcAft>
                <a:spcPct val="0"/>
              </a:spcAft>
              <a:buFont typeface="Wingdings 3" panose="05040102010807070707" pitchFamily="18" charset="2"/>
              <a:buChar char="9"/>
            </a:pPr>
            <a:r>
              <a:rPr lang="de-DE" dirty="0"/>
              <a:t>F</a:t>
            </a:r>
            <a:r>
              <a:rPr lang="de-DE" dirty="0" smtClean="0"/>
              <a:t>ür die sachlichen Voraussetzungen einer wirksamen Ersten Hilfe zahlt der Sachaufwandsträger </a:t>
            </a:r>
            <a:r>
              <a:rPr lang="de-DE" dirty="0" smtClean="0">
                <a:sym typeface="Wingdings 3" panose="05040102010807070707" pitchFamily="18" charset="2"/>
              </a:rPr>
              <a:t> </a:t>
            </a:r>
            <a:r>
              <a:rPr lang="de-DE" dirty="0" smtClean="0"/>
              <a:t>Verantwortung </a:t>
            </a:r>
            <a:r>
              <a:rPr lang="de-DE" dirty="0"/>
              <a:t>für </a:t>
            </a:r>
            <a:r>
              <a:rPr lang="de-DE" dirty="0" smtClean="0"/>
              <a:t>die Umsetzung trägt die Schulleitung (Beschaffung/Herstellung und Ergänzung/Instandhaltung)</a:t>
            </a:r>
          </a:p>
          <a:p>
            <a:pPr marL="285750" lvl="0" indent="-285750" fontAlgn="base">
              <a:lnSpc>
                <a:spcPct val="100000"/>
              </a:lnSpc>
              <a:spcBef>
                <a:spcPct val="0"/>
              </a:spcBef>
              <a:spcAft>
                <a:spcPct val="0"/>
              </a:spcAft>
              <a:buFont typeface="Wingdings 3" panose="05040102010807070707" pitchFamily="18" charset="2"/>
              <a:buChar char="9"/>
            </a:pPr>
            <a:r>
              <a:rPr lang="de-DE" dirty="0" smtClean="0"/>
              <a:t>Für Ausbildung der Ersthelfer (Lehrkräfte, Personal) kann KUVB/Bayer. LUK aufkommen</a:t>
            </a:r>
          </a:p>
          <a:p>
            <a:pPr marL="285750" lvl="0" indent="-285750" fontAlgn="base">
              <a:lnSpc>
                <a:spcPct val="100000"/>
              </a:lnSpc>
              <a:spcBef>
                <a:spcPct val="0"/>
              </a:spcBef>
              <a:spcAft>
                <a:spcPct val="0"/>
              </a:spcAft>
              <a:buFont typeface="Wingdings 3" panose="05040102010807070707" pitchFamily="18" charset="2"/>
              <a:buChar char="9"/>
            </a:pPr>
            <a:r>
              <a:rPr lang="de-DE" dirty="0" smtClean="0"/>
              <a:t>Kosten für die Ausbildung der Schulsanitäter werden i. d. R. von der betreuenden </a:t>
            </a:r>
            <a:r>
              <a:rPr lang="de-DE" dirty="0"/>
              <a:t>H</a:t>
            </a:r>
            <a:r>
              <a:rPr lang="de-DE" dirty="0" smtClean="0"/>
              <a:t>ilfsorganisation getragen</a:t>
            </a:r>
          </a:p>
          <a:p>
            <a:pPr marL="285750" lvl="0" indent="-285750" fontAlgn="base">
              <a:lnSpc>
                <a:spcPct val="100000"/>
              </a:lnSpc>
              <a:spcBef>
                <a:spcPct val="0"/>
              </a:spcBef>
              <a:spcAft>
                <a:spcPct val="0"/>
              </a:spcAft>
              <a:buFont typeface="Wingdings 3" panose="05040102010807070707" pitchFamily="18" charset="2"/>
              <a:buChar char="9"/>
            </a:pPr>
            <a:r>
              <a:rPr lang="de-DE" dirty="0" smtClean="0"/>
              <a:t>Dem Schulsanitätsdienst sollen Haushaltsmittel vom Sachaufwandsträger zur Verfügung gestellt werden </a:t>
            </a:r>
            <a:r>
              <a:rPr lang="de-DE" dirty="0" smtClean="0">
                <a:sym typeface="Wingdings 3" panose="05040102010807070707" pitchFamily="18" charset="2"/>
              </a:rPr>
              <a:t> Verantwortung für Verwaltung trägt Betreuer des Schulsanitätsdienstes</a:t>
            </a:r>
            <a:endParaRPr lang="de-DE" dirty="0" smtClean="0"/>
          </a:p>
          <a:p>
            <a:pPr marL="285750" lvl="0" indent="-285750" fontAlgn="base">
              <a:lnSpc>
                <a:spcPct val="100000"/>
              </a:lnSpc>
              <a:spcBef>
                <a:spcPct val="0"/>
              </a:spcBef>
              <a:spcAft>
                <a:spcPct val="0"/>
              </a:spcAft>
              <a:buFont typeface="Wingdings 3" panose="05040102010807070707" pitchFamily="18" charset="2"/>
              <a:buChar char="9"/>
            </a:pPr>
            <a:r>
              <a:rPr lang="de-DE" dirty="0" smtClean="0"/>
              <a:t>Anschaffung von Übungsmaterial wie Reanimationspuppen zum Üben der Herz-Lungen-Wiederbelebung oder (Übungs-)AEDs durch Schulsachaufwandsträger oder mithilfe anderer Geldgeber (Förderverein, Elternbeirat, Gemeinde, Spenden von Firmen, betreuende Hilfsorganisation, etc.)</a:t>
            </a:r>
            <a:endParaRPr lang="de-DE" dirty="0"/>
          </a:p>
        </p:txBody>
      </p:sp>
    </p:spTree>
    <p:extLst>
      <p:ext uri="{BB962C8B-B14F-4D97-AF65-F5344CB8AC3E}">
        <p14:creationId xmlns:p14="http://schemas.microsoft.com/office/powerpoint/2010/main" val="2042085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67A6E2-C6E5-FD43-B777-AC1C893FA58F}"/>
              </a:ext>
            </a:extLst>
          </p:cNvPr>
          <p:cNvSpPr>
            <a:spLocks noGrp="1"/>
          </p:cNvSpPr>
          <p:nvPr>
            <p:ph type="title"/>
          </p:nvPr>
        </p:nvSpPr>
        <p:spPr/>
        <p:txBody>
          <a:bodyPr/>
          <a:lstStyle/>
          <a:p>
            <a:r>
              <a:rPr lang="de-DE" dirty="0" smtClean="0"/>
              <a:t>3. Aufsichtspflicht und Verantwortung</a:t>
            </a:r>
            <a:r>
              <a:rPr lang="de-DE" dirty="0"/>
              <a:t/>
            </a:r>
            <a:br>
              <a:rPr lang="de-DE" dirty="0"/>
            </a:br>
            <a:r>
              <a:rPr lang="de-DE" dirty="0" smtClean="0"/>
              <a:t/>
            </a:r>
            <a:br>
              <a:rPr lang="de-DE" dirty="0" smtClean="0"/>
            </a:br>
            <a:r>
              <a:rPr lang="de-DE" dirty="0" smtClean="0"/>
              <a:t> </a:t>
            </a:r>
            <a:endParaRPr lang="de-DE" dirty="0"/>
          </a:p>
        </p:txBody>
      </p:sp>
      <p:sp>
        <p:nvSpPr>
          <p:cNvPr id="3" name="Textplatzhalter 2">
            <a:extLst>
              <a:ext uri="{FF2B5EF4-FFF2-40B4-BE49-F238E27FC236}">
                <a16:creationId xmlns:a16="http://schemas.microsoft.com/office/drawing/2014/main" id="{A8D0BB3D-E800-9943-A75C-B0C1554D06FE}"/>
              </a:ext>
            </a:extLst>
          </p:cNvPr>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854273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3. Aufsichtspflicht und Verantwortung</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46684"/>
            <a:ext cx="10442576" cy="4068762"/>
          </a:xfrm>
        </p:spPr>
        <p:txBody>
          <a:bodyPr/>
          <a:lstStyle/>
          <a:p>
            <a:pPr>
              <a:lnSpc>
                <a:spcPct val="100000"/>
              </a:lnSpc>
              <a:spcBef>
                <a:spcPts val="0"/>
              </a:spcBef>
            </a:pPr>
            <a:r>
              <a:rPr lang="de-DE" dirty="0" smtClean="0">
                <a:latin typeface="+mn-lt"/>
                <a:ea typeface="+mj-ea"/>
                <a:cs typeface="+mj-cs"/>
              </a:rPr>
              <a:t>1. Schulische Aufsichtspflicht</a:t>
            </a:r>
          </a:p>
          <a:p>
            <a:pPr marL="457200" indent="-457200">
              <a:lnSpc>
                <a:spcPct val="100000"/>
              </a:lnSpc>
              <a:spcBef>
                <a:spcPts val="0"/>
              </a:spcBef>
              <a:buAutoNum type="arabicPeriod"/>
            </a:pPr>
            <a:endParaRPr lang="de-DE" dirty="0">
              <a:latin typeface="+mn-lt"/>
              <a:ea typeface="+mj-ea"/>
              <a:cs typeface="+mj-cs"/>
            </a:endParaRPr>
          </a:p>
          <a:p>
            <a:pPr>
              <a:lnSpc>
                <a:spcPct val="100000"/>
              </a:lnSpc>
              <a:spcBef>
                <a:spcPts val="0"/>
              </a:spcBef>
            </a:pPr>
            <a:r>
              <a:rPr lang="de-DE" dirty="0" smtClean="0">
                <a:latin typeface="+mn-lt"/>
                <a:ea typeface="+mj-ea"/>
                <a:cs typeface="+mj-cs"/>
              </a:rPr>
              <a:t>2. Verantwortung der Schule</a:t>
            </a:r>
          </a:p>
          <a:p>
            <a:pPr>
              <a:lnSpc>
                <a:spcPct val="100000"/>
              </a:lnSpc>
              <a:spcBef>
                <a:spcPts val="0"/>
              </a:spcBef>
            </a:pPr>
            <a:endParaRPr lang="de-DE" dirty="0" smtClean="0">
              <a:latin typeface="+mn-lt"/>
              <a:ea typeface="+mj-ea"/>
              <a:cs typeface="+mj-cs"/>
            </a:endParaRPr>
          </a:p>
          <a:p>
            <a:pPr>
              <a:lnSpc>
                <a:spcPct val="100000"/>
              </a:lnSpc>
              <a:spcBef>
                <a:spcPts val="0"/>
              </a:spcBef>
            </a:pPr>
            <a:r>
              <a:rPr lang="de-DE" dirty="0" smtClean="0">
                <a:latin typeface="+mn-lt"/>
                <a:ea typeface="+mj-ea"/>
                <a:cs typeface="+mj-cs"/>
              </a:rPr>
              <a:t>3. Verantwortung der Schulsanitäter</a:t>
            </a:r>
          </a:p>
          <a:p>
            <a:pPr>
              <a:lnSpc>
                <a:spcPct val="100000"/>
              </a:lnSpc>
              <a:spcBef>
                <a:spcPts val="0"/>
              </a:spcBef>
            </a:pPr>
            <a:endParaRPr lang="de-DE" dirty="0">
              <a:latin typeface="+mn-lt"/>
              <a:ea typeface="+mj-ea"/>
              <a:cs typeface="+mj-cs"/>
            </a:endParaRPr>
          </a:p>
          <a:p>
            <a:pPr marL="285750" indent="-285750">
              <a:lnSpc>
                <a:spcPct val="100000"/>
              </a:lnSpc>
              <a:spcBef>
                <a:spcPts val="0"/>
              </a:spcBef>
              <a:buFont typeface="Wingdings" panose="05000000000000000000" pitchFamily="2" charset="2"/>
              <a:buChar char="Ø"/>
            </a:pPr>
            <a:endParaRPr lang="de-DE" dirty="0" smtClean="0"/>
          </a:p>
        </p:txBody>
      </p:sp>
    </p:spTree>
    <p:extLst>
      <p:ext uri="{BB962C8B-B14F-4D97-AF65-F5344CB8AC3E}">
        <p14:creationId xmlns:p14="http://schemas.microsoft.com/office/powerpoint/2010/main" val="213067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3. Aufsichtspflicht und Verantwortung</a:t>
            </a:r>
            <a:endParaRPr lang="de-DE" dirty="0"/>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p:txBody>
          <a:bodyPr/>
          <a:lstStyle/>
          <a:p>
            <a:r>
              <a:rPr lang="de-DE" dirty="0" smtClean="0">
                <a:solidFill>
                  <a:srgbClr val="004994"/>
                </a:solidFill>
              </a:rPr>
              <a:t>1. Schulische Aufsichtspflicht</a:t>
            </a:r>
          </a:p>
          <a:p>
            <a:pPr lvl="0" fontAlgn="base">
              <a:lnSpc>
                <a:spcPct val="100000"/>
              </a:lnSpc>
              <a:spcBef>
                <a:spcPct val="0"/>
              </a:spcBef>
              <a:spcAft>
                <a:spcPct val="0"/>
              </a:spcAft>
            </a:pPr>
            <a:endParaRPr lang="de-DE" b="1" dirty="0" smtClean="0"/>
          </a:p>
          <a:p>
            <a:pPr lvl="0" fontAlgn="base">
              <a:lnSpc>
                <a:spcPct val="100000"/>
              </a:lnSpc>
              <a:spcBef>
                <a:spcPct val="0"/>
              </a:spcBef>
              <a:spcAft>
                <a:spcPct val="0"/>
              </a:spcAft>
            </a:pPr>
            <a:r>
              <a:rPr lang="de-DE" b="1" i="1" dirty="0" smtClean="0"/>
              <a:t>§ 22 </a:t>
            </a:r>
            <a:r>
              <a:rPr lang="de-DE" b="1" i="1" dirty="0" err="1" smtClean="0"/>
              <a:t>BaySchO</a:t>
            </a:r>
            <a:r>
              <a:rPr lang="de-DE" b="1" i="1" dirty="0" smtClean="0"/>
              <a:t> „Beaufsichtigung“</a:t>
            </a:r>
          </a:p>
          <a:p>
            <a:r>
              <a:rPr lang="de-DE" dirty="0"/>
              <a:t>(1) </a:t>
            </a:r>
            <a:r>
              <a:rPr lang="de-DE" baseline="30000" dirty="0"/>
              <a:t>1</a:t>
            </a:r>
            <a:r>
              <a:rPr lang="de-DE" dirty="0"/>
              <a:t>Die Aufsichtspflicht der Schule erstreckt sich auf die Zeit, in der die Schülerinnen und Schüler am Unterricht oder an sonstigen Schulveranstaltungen teilnehmen, einschließlich einer angemessenen Zeit vor Beginn und nach Beendigung des Unterrichts oder der Schulveranstaltungen. </a:t>
            </a:r>
            <a:r>
              <a:rPr lang="de-DE" dirty="0" smtClean="0">
                <a:cs typeface="Arial" panose="020B0604020202020204" pitchFamily="34" charset="0"/>
              </a:rPr>
              <a:t>[…]</a:t>
            </a:r>
            <a:endParaRPr lang="de-DE" dirty="0"/>
          </a:p>
          <a:p>
            <a:r>
              <a:rPr lang="de-DE" dirty="0"/>
              <a:t>(2) </a:t>
            </a:r>
            <a:r>
              <a:rPr lang="de-DE" baseline="30000" dirty="0"/>
              <a:t>1</a:t>
            </a:r>
            <a:r>
              <a:rPr lang="de-DE" dirty="0"/>
              <a:t>Der Umfang der Aufsichtspflicht richtet sich nach der geistigen und charakterlichen Reife der zu beaufsichtigenden Schülerinnen und Schüler</a:t>
            </a:r>
            <a:r>
              <a:rPr lang="de-DE" dirty="0" smtClean="0"/>
              <a:t>.</a:t>
            </a:r>
            <a:r>
              <a:rPr lang="de-DE" dirty="0">
                <a:cs typeface="Arial" panose="020B0604020202020204" pitchFamily="34" charset="0"/>
              </a:rPr>
              <a:t> […]</a:t>
            </a:r>
            <a:endParaRPr lang="de-DE" dirty="0"/>
          </a:p>
          <a:p>
            <a:endParaRPr lang="de-DE" dirty="0"/>
          </a:p>
        </p:txBody>
      </p:sp>
    </p:spTree>
    <p:extLst>
      <p:ext uri="{BB962C8B-B14F-4D97-AF65-F5344CB8AC3E}">
        <p14:creationId xmlns:p14="http://schemas.microsoft.com/office/powerpoint/2010/main" val="175098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3. Aufsichtspflicht und Verantwortung</a:t>
            </a:r>
            <a:endParaRPr lang="de-DE" dirty="0"/>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81188"/>
            <a:ext cx="10693310" cy="4068762"/>
          </a:xfrm>
        </p:spPr>
        <p:txBody>
          <a:bodyPr/>
          <a:lstStyle/>
          <a:p>
            <a:r>
              <a:rPr lang="de-DE" dirty="0" smtClean="0">
                <a:solidFill>
                  <a:srgbClr val="004994"/>
                </a:solidFill>
              </a:rPr>
              <a:t>1. Schulische Aufsichtspflicht</a:t>
            </a:r>
          </a:p>
          <a:p>
            <a:pPr lvl="0" fontAlgn="base">
              <a:lnSpc>
                <a:spcPct val="100000"/>
              </a:lnSpc>
              <a:spcBef>
                <a:spcPct val="0"/>
              </a:spcBef>
              <a:spcAft>
                <a:spcPct val="0"/>
              </a:spcAft>
            </a:pPr>
            <a:endParaRPr lang="de-DE" b="1" dirty="0" smtClean="0"/>
          </a:p>
          <a:p>
            <a:pPr lvl="0" fontAlgn="base">
              <a:lnSpc>
                <a:spcPct val="100000"/>
              </a:lnSpc>
              <a:spcBef>
                <a:spcPct val="0"/>
              </a:spcBef>
              <a:spcAft>
                <a:spcPct val="0"/>
              </a:spcAft>
            </a:pPr>
            <a:r>
              <a:rPr lang="de-DE" b="1" i="1" dirty="0"/>
              <a:t>KMBek „Ausbildung von Schülerinnen und Schülern in Erster Hilfe“ vom 23. Juni </a:t>
            </a:r>
            <a:r>
              <a:rPr lang="de-DE" b="1" i="1" dirty="0" smtClean="0"/>
              <a:t>2019</a:t>
            </a:r>
          </a:p>
          <a:p>
            <a:pPr lvl="0" fontAlgn="base">
              <a:lnSpc>
                <a:spcPct val="100000"/>
              </a:lnSpc>
              <a:spcBef>
                <a:spcPct val="0"/>
              </a:spcBef>
              <a:spcAft>
                <a:spcPct val="0"/>
              </a:spcAft>
            </a:pPr>
            <a:r>
              <a:rPr lang="de-DE" dirty="0" smtClean="0"/>
              <a:t>„</a:t>
            </a:r>
            <a:r>
              <a:rPr lang="de-DE" baseline="30000" dirty="0" smtClean="0"/>
              <a:t>3</a:t>
            </a:r>
            <a:r>
              <a:rPr lang="de-DE" dirty="0" smtClean="0"/>
              <a:t>Ausgebildete </a:t>
            </a:r>
            <a:r>
              <a:rPr lang="de-DE" dirty="0"/>
              <a:t>Schulsanitäter(innen) leisten </a:t>
            </a:r>
            <a:r>
              <a:rPr lang="de-DE" u="sng" dirty="0"/>
              <a:t>unter Aufsicht</a:t>
            </a:r>
            <a:r>
              <a:rPr lang="de-DE" dirty="0"/>
              <a:t> fachkundiger Lehrkräfte Erste Hilfe bei Unfällen im Schulbetrieb</a:t>
            </a:r>
            <a:r>
              <a:rPr lang="de-DE" dirty="0" smtClean="0"/>
              <a:t>.“ (siehe 4.1)</a:t>
            </a:r>
          </a:p>
          <a:p>
            <a:pPr lvl="0" fontAlgn="base">
              <a:lnSpc>
                <a:spcPct val="100000"/>
              </a:lnSpc>
              <a:spcBef>
                <a:spcPct val="0"/>
              </a:spcBef>
              <a:spcAft>
                <a:spcPct val="0"/>
              </a:spcAft>
            </a:pPr>
            <a:endParaRPr lang="de-DE" dirty="0" smtClean="0"/>
          </a:p>
          <a:p>
            <a:pPr lvl="0" fontAlgn="base">
              <a:lnSpc>
                <a:spcPct val="100000"/>
              </a:lnSpc>
              <a:spcBef>
                <a:spcPct val="0"/>
              </a:spcBef>
              <a:spcAft>
                <a:spcPct val="0"/>
              </a:spcAft>
            </a:pPr>
            <a:r>
              <a:rPr lang="de-DE" dirty="0" smtClean="0"/>
              <a:t>„</a:t>
            </a:r>
            <a:r>
              <a:rPr lang="de-DE" baseline="30000" dirty="0" smtClean="0"/>
              <a:t>2</a:t>
            </a:r>
            <a:r>
              <a:rPr lang="de-DE" dirty="0" smtClean="0"/>
              <a:t>Die </a:t>
            </a:r>
            <a:r>
              <a:rPr lang="de-DE" dirty="0"/>
              <a:t>Schulsanitäterinnen und Schulsanitäter betreuen und versorgen </a:t>
            </a:r>
            <a:r>
              <a:rPr lang="de-DE" dirty="0" smtClean="0"/>
              <a:t>einfache </a:t>
            </a:r>
            <a:r>
              <a:rPr lang="de-DE" dirty="0"/>
              <a:t>Verletzungen </a:t>
            </a:r>
            <a:r>
              <a:rPr lang="de-DE" u="sng" dirty="0"/>
              <a:t>unter der Aufsicht</a:t>
            </a:r>
            <a:r>
              <a:rPr lang="de-DE" dirty="0"/>
              <a:t> einer fachkundigen Lehrkraft</a:t>
            </a:r>
            <a:r>
              <a:rPr lang="de-DE" dirty="0" smtClean="0"/>
              <a:t>.“ (siehe 4.5)</a:t>
            </a:r>
          </a:p>
          <a:p>
            <a:pPr lvl="0" fontAlgn="base">
              <a:lnSpc>
                <a:spcPct val="100000"/>
              </a:lnSpc>
              <a:spcBef>
                <a:spcPct val="0"/>
              </a:spcBef>
              <a:spcAft>
                <a:spcPct val="0"/>
              </a:spcAft>
            </a:pPr>
            <a:endParaRPr lang="de-DE" b="1" dirty="0" smtClean="0"/>
          </a:p>
          <a:p>
            <a:pPr marL="285750" indent="-285750" fontAlgn="base">
              <a:lnSpc>
                <a:spcPct val="100000"/>
              </a:lnSpc>
              <a:spcBef>
                <a:spcPct val="0"/>
              </a:spcBef>
              <a:spcAft>
                <a:spcPct val="0"/>
              </a:spcAft>
              <a:buFont typeface="Wingdings 3" panose="05040102010807070707" pitchFamily="18" charset="2"/>
              <a:buChar char="9"/>
            </a:pPr>
            <a:r>
              <a:rPr lang="de-DE" dirty="0"/>
              <a:t>Aufsicht ist zu führen sowohl über die als Schulsanitäter eingesetzten Schüler wie auch über verletzte oder erkrankte Schüler (</a:t>
            </a:r>
            <a:r>
              <a:rPr lang="de-DE" dirty="0" smtClean="0"/>
              <a:t>Patienten)</a:t>
            </a:r>
          </a:p>
          <a:p>
            <a:pPr fontAlgn="base">
              <a:lnSpc>
                <a:spcPct val="100000"/>
              </a:lnSpc>
              <a:spcBef>
                <a:spcPct val="0"/>
              </a:spcBef>
              <a:spcAft>
                <a:spcPct val="0"/>
              </a:spcAft>
            </a:pPr>
            <a:endParaRPr lang="de-DE" dirty="0" smtClean="0"/>
          </a:p>
          <a:p>
            <a:pPr marL="285750" indent="-285750" fontAlgn="base">
              <a:lnSpc>
                <a:spcPct val="100000"/>
              </a:lnSpc>
              <a:spcBef>
                <a:spcPct val="0"/>
              </a:spcBef>
              <a:spcAft>
                <a:spcPct val="0"/>
              </a:spcAft>
              <a:buFont typeface="Wingdings 3" panose="05040102010807070707" pitchFamily="18" charset="2"/>
              <a:buChar char="9"/>
            </a:pPr>
            <a:r>
              <a:rPr lang="de-DE" dirty="0" smtClean="0"/>
              <a:t>Das </a:t>
            </a:r>
            <a:r>
              <a:rPr lang="de-DE" dirty="0"/>
              <a:t>gilt auch – und gerade – im </a:t>
            </a:r>
            <a:r>
              <a:rPr lang="de-DE" dirty="0" smtClean="0"/>
              <a:t>Sanitätsraum</a:t>
            </a:r>
          </a:p>
        </p:txBody>
      </p:sp>
    </p:spTree>
    <p:extLst>
      <p:ext uri="{BB962C8B-B14F-4D97-AF65-F5344CB8AC3E}">
        <p14:creationId xmlns:p14="http://schemas.microsoft.com/office/powerpoint/2010/main" val="3065845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3. Aufsichtspflicht und Verantwortung</a:t>
            </a:r>
            <a:endParaRPr lang="de-DE" dirty="0"/>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p:txBody>
          <a:bodyPr/>
          <a:lstStyle/>
          <a:p>
            <a:r>
              <a:rPr lang="de-DE" dirty="0" smtClean="0">
                <a:solidFill>
                  <a:srgbClr val="004994"/>
                </a:solidFill>
              </a:rPr>
              <a:t>1. Schulische Aufsichtspflicht</a:t>
            </a:r>
          </a:p>
          <a:p>
            <a:pPr lvl="0" fontAlgn="base">
              <a:lnSpc>
                <a:spcPct val="100000"/>
              </a:lnSpc>
              <a:spcBef>
                <a:spcPct val="0"/>
              </a:spcBef>
              <a:spcAft>
                <a:spcPct val="0"/>
              </a:spcAft>
            </a:pPr>
            <a:endParaRPr lang="de-DE" b="1" dirty="0" smtClean="0"/>
          </a:p>
          <a:p>
            <a:pPr lvl="0" fontAlgn="base">
              <a:lnSpc>
                <a:spcPct val="100000"/>
              </a:lnSpc>
              <a:spcBef>
                <a:spcPct val="0"/>
              </a:spcBef>
              <a:spcAft>
                <a:spcPct val="0"/>
              </a:spcAft>
            </a:pPr>
            <a:r>
              <a:rPr lang="de-DE" dirty="0" smtClean="0"/>
              <a:t>Kriterien einer guten, den Sorgfaltspflichten genügenden Aufsichtsführung:</a:t>
            </a:r>
          </a:p>
          <a:p>
            <a:endParaRPr lang="de-DE" dirty="0"/>
          </a:p>
        </p:txBody>
      </p:sp>
      <p:grpSp>
        <p:nvGrpSpPr>
          <p:cNvPr id="28" name="Gruppieren 27"/>
          <p:cNvGrpSpPr/>
          <p:nvPr/>
        </p:nvGrpSpPr>
        <p:grpSpPr>
          <a:xfrm>
            <a:off x="855049" y="2841760"/>
            <a:ext cx="3825106" cy="3008178"/>
            <a:chOff x="855049" y="2841760"/>
            <a:chExt cx="3825106" cy="3008178"/>
          </a:xfrm>
        </p:grpSpPr>
        <p:sp>
          <p:nvSpPr>
            <p:cNvPr id="7" name="Textfeld 6"/>
            <p:cNvSpPr txBox="1"/>
            <p:nvPr/>
          </p:nvSpPr>
          <p:spPr>
            <a:xfrm>
              <a:off x="1636712" y="5142052"/>
              <a:ext cx="2261779" cy="707886"/>
            </a:xfrm>
            <a:prstGeom prst="rect">
              <a:avLst/>
            </a:prstGeom>
            <a:noFill/>
          </p:spPr>
          <p:txBody>
            <a:bodyPr wrap="square" rtlCol="0">
              <a:spAutoFit/>
            </a:bodyPr>
            <a:lstStyle/>
            <a:p>
              <a:pPr algn="ctr"/>
              <a:r>
                <a:rPr lang="de-DE" sz="2000" b="1" dirty="0"/>
                <a:t>v</a:t>
              </a:r>
              <a:r>
                <a:rPr lang="de-DE" sz="2000" b="1" dirty="0" smtClean="0"/>
                <a:t>orausschauend</a:t>
              </a:r>
            </a:p>
            <a:p>
              <a:pPr algn="ctr"/>
              <a:r>
                <a:rPr lang="de-DE" sz="2000" b="1" dirty="0" smtClean="0"/>
                <a:t>(präventiv)</a:t>
              </a:r>
              <a:endParaRPr lang="de-DE" sz="2000" b="1" dirty="0"/>
            </a:p>
          </p:txBody>
        </p:sp>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049" y="2841760"/>
              <a:ext cx="3825106" cy="2200282"/>
            </a:xfrm>
            <a:prstGeom prst="rect">
              <a:avLst/>
            </a:prstGeom>
          </p:spPr>
        </p:pic>
      </p:grpSp>
      <p:grpSp>
        <p:nvGrpSpPr>
          <p:cNvPr id="29" name="Gruppieren 28"/>
          <p:cNvGrpSpPr/>
          <p:nvPr/>
        </p:nvGrpSpPr>
        <p:grpSpPr>
          <a:xfrm>
            <a:off x="3283497" y="2753032"/>
            <a:ext cx="4919210" cy="3096906"/>
            <a:chOff x="3283497" y="2753032"/>
            <a:chExt cx="4919210" cy="3096906"/>
          </a:xfrm>
        </p:grpSpPr>
        <p:sp>
          <p:nvSpPr>
            <p:cNvPr id="9" name="Textfeld 8"/>
            <p:cNvSpPr txBox="1"/>
            <p:nvPr/>
          </p:nvSpPr>
          <p:spPr>
            <a:xfrm>
              <a:off x="4930281" y="5142052"/>
              <a:ext cx="2261779" cy="707886"/>
            </a:xfrm>
            <a:prstGeom prst="rect">
              <a:avLst/>
            </a:prstGeom>
            <a:noFill/>
          </p:spPr>
          <p:txBody>
            <a:bodyPr wrap="square" rtlCol="0">
              <a:spAutoFit/>
            </a:bodyPr>
            <a:lstStyle/>
            <a:p>
              <a:pPr algn="ctr"/>
              <a:r>
                <a:rPr lang="de-DE" sz="2000" b="1" dirty="0" smtClean="0"/>
                <a:t>ununterbrochen</a:t>
              </a:r>
            </a:p>
            <a:p>
              <a:pPr algn="ctr"/>
              <a:r>
                <a:rPr lang="de-DE" sz="2000" b="1" dirty="0" smtClean="0"/>
                <a:t>(kontinuierlich)</a:t>
              </a:r>
              <a:endParaRPr lang="de-DE" sz="2000" b="1" dirty="0"/>
            </a:p>
          </p:txBody>
        </p:sp>
        <p:sp>
          <p:nvSpPr>
            <p:cNvPr id="11" name="Textfeld 10"/>
            <p:cNvSpPr txBox="1"/>
            <p:nvPr/>
          </p:nvSpPr>
          <p:spPr>
            <a:xfrm>
              <a:off x="3283497" y="5203075"/>
              <a:ext cx="2261779" cy="646331"/>
            </a:xfrm>
            <a:prstGeom prst="rect">
              <a:avLst/>
            </a:prstGeom>
            <a:noFill/>
          </p:spPr>
          <p:txBody>
            <a:bodyPr wrap="square" rtlCol="0">
              <a:spAutoFit/>
            </a:bodyPr>
            <a:lstStyle/>
            <a:p>
              <a:pPr algn="ctr"/>
              <a:r>
                <a:rPr lang="de-DE" sz="3600" b="1" dirty="0" smtClean="0"/>
                <a:t>+</a:t>
              </a:r>
              <a:endParaRPr lang="de-DE" sz="3600" b="1" dirty="0"/>
            </a:p>
          </p:txBody>
        </p:sp>
        <p:grpSp>
          <p:nvGrpSpPr>
            <p:cNvPr id="14" name="Gruppieren 13"/>
            <p:cNvGrpSpPr/>
            <p:nvPr/>
          </p:nvGrpSpPr>
          <p:grpSpPr>
            <a:xfrm>
              <a:off x="5225997" y="2753032"/>
              <a:ext cx="2976710" cy="2419264"/>
              <a:chOff x="3930235" y="1754331"/>
              <a:chExt cx="3143684" cy="2553515"/>
            </a:xfrm>
          </p:grpSpPr>
          <p:sp>
            <p:nvSpPr>
              <p:cNvPr id="15" name="Ellipse 14"/>
              <p:cNvSpPr/>
              <p:nvPr/>
            </p:nvSpPr>
            <p:spPr>
              <a:xfrm>
                <a:off x="3930235" y="2651846"/>
                <a:ext cx="1655420" cy="1656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Ellipse 15"/>
              <p:cNvSpPr/>
              <p:nvPr/>
            </p:nvSpPr>
            <p:spPr>
              <a:xfrm>
                <a:off x="3965945" y="2687846"/>
                <a:ext cx="1584000" cy="1584000"/>
              </a:xfrm>
              <a:prstGeom prst="ellipse">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Ellipse 16"/>
              <p:cNvSpPr/>
              <p:nvPr/>
            </p:nvSpPr>
            <p:spPr>
              <a:xfrm>
                <a:off x="4719077" y="3423069"/>
                <a:ext cx="108000" cy="10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cxnSp>
            <p:nvCxnSpPr>
              <p:cNvPr id="18" name="Gerader Verbinder 17"/>
              <p:cNvCxnSpPr/>
              <p:nvPr/>
            </p:nvCxnSpPr>
            <p:spPr>
              <a:xfrm flipV="1">
                <a:off x="4788024" y="3030316"/>
                <a:ext cx="158963" cy="392753"/>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p:cNvCxnSpPr/>
              <p:nvPr/>
            </p:nvCxnSpPr>
            <p:spPr>
              <a:xfrm>
                <a:off x="4773077" y="3477069"/>
                <a:ext cx="0" cy="667755"/>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Nach unten gekrümmter Pfeil 19"/>
              <p:cNvSpPr/>
              <p:nvPr/>
            </p:nvSpPr>
            <p:spPr>
              <a:xfrm>
                <a:off x="4305025" y="2740713"/>
                <a:ext cx="936104" cy="26260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1" name="Nach unten gekrümmter Pfeil 20"/>
              <p:cNvSpPr/>
              <p:nvPr/>
            </p:nvSpPr>
            <p:spPr>
              <a:xfrm rot="10800000">
                <a:off x="4289893" y="3953295"/>
                <a:ext cx="936104" cy="26260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nvGrpSpPr>
              <p:cNvPr id="22" name="Gruppieren 21"/>
              <p:cNvGrpSpPr/>
              <p:nvPr/>
            </p:nvGrpSpPr>
            <p:grpSpPr>
              <a:xfrm>
                <a:off x="5299811" y="1754331"/>
                <a:ext cx="1774108" cy="1172545"/>
                <a:chOff x="5642099" y="1086208"/>
                <a:chExt cx="1774108" cy="1172545"/>
              </a:xfrm>
            </p:grpSpPr>
            <p:sp>
              <p:nvSpPr>
                <p:cNvPr id="23" name="Wolkenförmige Legende 22"/>
                <p:cNvSpPr/>
                <p:nvPr/>
              </p:nvSpPr>
              <p:spPr>
                <a:xfrm>
                  <a:off x="5642099" y="1086208"/>
                  <a:ext cx="1774108" cy="1172545"/>
                </a:xfrm>
                <a:prstGeom prst="cloudCallout">
                  <a:avLst>
                    <a:gd name="adj1" fmla="val -49017"/>
                    <a:gd name="adj2" fmla="val 6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p:cNvSpPr txBox="1"/>
                <p:nvPr/>
              </p:nvSpPr>
              <p:spPr>
                <a:xfrm>
                  <a:off x="5777922" y="1291681"/>
                  <a:ext cx="1607134" cy="682198"/>
                </a:xfrm>
                <a:prstGeom prst="rect">
                  <a:avLst/>
                </a:prstGeom>
                <a:noFill/>
              </p:spPr>
              <p:txBody>
                <a:bodyPr wrap="square" rtlCol="0">
                  <a:spAutoFit/>
                </a:bodyPr>
                <a:lstStyle/>
                <a:p>
                  <a:pPr algn="ctr"/>
                  <a:r>
                    <a:rPr lang="de-DE" b="1" dirty="0" smtClean="0">
                      <a:solidFill>
                        <a:schemeClr val="bg1"/>
                      </a:solidFill>
                    </a:rPr>
                    <a:t>Beobachtet </a:t>
                  </a:r>
                  <a:r>
                    <a:rPr lang="de-DE" b="1" u="sng" dirty="0" smtClean="0">
                      <a:solidFill>
                        <a:schemeClr val="bg1"/>
                      </a:solidFill>
                    </a:rPr>
                    <a:t>fühlen</a:t>
                  </a:r>
                  <a:r>
                    <a:rPr lang="de-DE" b="1" dirty="0" smtClean="0">
                      <a:solidFill>
                        <a:schemeClr val="bg1"/>
                      </a:solidFill>
                    </a:rPr>
                    <a:t>...</a:t>
                  </a:r>
                  <a:endParaRPr lang="de-DE" b="1" dirty="0">
                    <a:solidFill>
                      <a:schemeClr val="bg1"/>
                    </a:solidFill>
                  </a:endParaRPr>
                </a:p>
              </p:txBody>
            </p:sp>
          </p:grpSp>
        </p:grpSp>
      </p:grpSp>
      <p:grpSp>
        <p:nvGrpSpPr>
          <p:cNvPr id="30" name="Gruppieren 29"/>
          <p:cNvGrpSpPr/>
          <p:nvPr/>
        </p:nvGrpSpPr>
        <p:grpSpPr>
          <a:xfrm>
            <a:off x="6762407" y="3693877"/>
            <a:ext cx="3814171" cy="2155528"/>
            <a:chOff x="6762407" y="3693877"/>
            <a:chExt cx="3814171" cy="2155528"/>
          </a:xfrm>
        </p:grpSpPr>
        <p:sp>
          <p:nvSpPr>
            <p:cNvPr id="12" name="Textfeld 11"/>
            <p:cNvSpPr txBox="1"/>
            <p:nvPr/>
          </p:nvSpPr>
          <p:spPr>
            <a:xfrm>
              <a:off x="6762407" y="5198603"/>
              <a:ext cx="2261779" cy="646331"/>
            </a:xfrm>
            <a:prstGeom prst="rect">
              <a:avLst/>
            </a:prstGeom>
            <a:noFill/>
          </p:spPr>
          <p:txBody>
            <a:bodyPr wrap="square" rtlCol="0">
              <a:spAutoFit/>
            </a:bodyPr>
            <a:lstStyle/>
            <a:p>
              <a:pPr algn="ctr"/>
              <a:r>
                <a:rPr lang="de-DE" sz="3600" b="1" dirty="0" smtClean="0"/>
                <a:t>+</a:t>
              </a:r>
              <a:endParaRPr lang="de-DE" sz="3600" b="1" dirty="0"/>
            </a:p>
          </p:txBody>
        </p:sp>
        <p:sp>
          <p:nvSpPr>
            <p:cNvPr id="13" name="Textfeld 12"/>
            <p:cNvSpPr txBox="1"/>
            <p:nvPr/>
          </p:nvSpPr>
          <p:spPr>
            <a:xfrm>
              <a:off x="8223850" y="5141519"/>
              <a:ext cx="2261779" cy="707886"/>
            </a:xfrm>
            <a:prstGeom prst="rect">
              <a:avLst/>
            </a:prstGeom>
            <a:noFill/>
          </p:spPr>
          <p:txBody>
            <a:bodyPr wrap="square" rtlCol="0">
              <a:spAutoFit/>
            </a:bodyPr>
            <a:lstStyle/>
            <a:p>
              <a:pPr algn="ctr"/>
              <a:r>
                <a:rPr lang="de-DE" sz="2000" b="1" dirty="0" smtClean="0"/>
                <a:t>handelnd</a:t>
              </a:r>
            </a:p>
            <a:p>
              <a:pPr algn="ctr"/>
              <a:r>
                <a:rPr lang="de-DE" sz="2000" b="1" dirty="0" smtClean="0"/>
                <a:t>(aktiv)</a:t>
              </a:r>
              <a:endParaRPr lang="de-DE" sz="2000" b="1" dirty="0"/>
            </a:p>
          </p:txBody>
        </p:sp>
        <p:grpSp>
          <p:nvGrpSpPr>
            <p:cNvPr id="25" name="Gruppieren 24"/>
            <p:cNvGrpSpPr/>
            <p:nvPr/>
          </p:nvGrpSpPr>
          <p:grpSpPr>
            <a:xfrm>
              <a:off x="8359552" y="3693877"/>
              <a:ext cx="2217026" cy="1500250"/>
              <a:chOff x="6718111" y="2255493"/>
              <a:chExt cx="2217026" cy="1500250"/>
            </a:xfrm>
          </p:grpSpPr>
          <p:sp>
            <p:nvSpPr>
              <p:cNvPr id="26" name="Explosion 1 25"/>
              <p:cNvSpPr/>
              <p:nvPr/>
            </p:nvSpPr>
            <p:spPr>
              <a:xfrm rot="649773">
                <a:off x="6718111" y="2255493"/>
                <a:ext cx="2217026" cy="1500250"/>
              </a:xfrm>
              <a:prstGeom prst="irregularSeal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feld 26"/>
              <p:cNvSpPr txBox="1"/>
              <p:nvPr/>
            </p:nvSpPr>
            <p:spPr>
              <a:xfrm rot="666364">
                <a:off x="7121214" y="2658701"/>
                <a:ext cx="1440160" cy="646331"/>
              </a:xfrm>
              <a:prstGeom prst="rect">
                <a:avLst/>
              </a:prstGeom>
              <a:noFill/>
            </p:spPr>
            <p:txBody>
              <a:bodyPr wrap="square" rtlCol="0">
                <a:spAutoFit/>
              </a:bodyPr>
              <a:lstStyle/>
              <a:p>
                <a:pPr algn="ctr"/>
                <a:r>
                  <a:rPr lang="de-DE" b="1" dirty="0" smtClean="0"/>
                  <a:t>Sofort eingreifen!</a:t>
                </a:r>
                <a:endParaRPr lang="de-DE" b="1" dirty="0"/>
              </a:p>
            </p:txBody>
          </p:sp>
        </p:grpSp>
      </p:grpSp>
    </p:spTree>
    <p:extLst>
      <p:ext uri="{BB962C8B-B14F-4D97-AF65-F5344CB8AC3E}">
        <p14:creationId xmlns:p14="http://schemas.microsoft.com/office/powerpoint/2010/main" val="1633078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dissolve">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dissolve">
                                      <p:cBhvr>
                                        <p:cTn id="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3. Aufsichtspflicht und Verantwortung</a:t>
            </a:r>
            <a:endParaRPr lang="de-DE" dirty="0"/>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81188"/>
            <a:ext cx="10442574" cy="4068762"/>
          </a:xfrm>
        </p:spPr>
        <p:txBody>
          <a:bodyPr/>
          <a:lstStyle/>
          <a:p>
            <a:r>
              <a:rPr lang="de-DE" dirty="0">
                <a:solidFill>
                  <a:srgbClr val="004994"/>
                </a:solidFill>
              </a:rPr>
              <a:t>2</a:t>
            </a:r>
            <a:r>
              <a:rPr lang="de-DE" dirty="0" smtClean="0">
                <a:solidFill>
                  <a:srgbClr val="004994"/>
                </a:solidFill>
              </a:rPr>
              <a:t>. Verantwortung der Schule</a:t>
            </a:r>
          </a:p>
          <a:p>
            <a:pPr lvl="0" fontAlgn="base">
              <a:lnSpc>
                <a:spcPct val="100000"/>
              </a:lnSpc>
              <a:spcBef>
                <a:spcPct val="0"/>
              </a:spcBef>
              <a:spcAft>
                <a:spcPct val="0"/>
              </a:spcAft>
            </a:pPr>
            <a:endParaRPr lang="de-DE" b="1" dirty="0" smtClean="0"/>
          </a:p>
          <a:p>
            <a:pPr marL="285750" indent="-285750" fontAlgn="base">
              <a:lnSpc>
                <a:spcPct val="100000"/>
              </a:lnSpc>
              <a:spcBef>
                <a:spcPct val="0"/>
              </a:spcBef>
              <a:spcAft>
                <a:spcPct val="0"/>
              </a:spcAft>
              <a:buFont typeface="Wingdings 3" panose="05040102010807070707" pitchFamily="18" charset="2"/>
              <a:buChar char="9"/>
            </a:pPr>
            <a:r>
              <a:rPr lang="de-DE" dirty="0"/>
              <a:t>Die Verantwortung für das Wohl der Schüler </a:t>
            </a:r>
            <a:r>
              <a:rPr lang="de-DE" dirty="0" smtClean="0"/>
              <a:t>liegt </a:t>
            </a:r>
            <a:r>
              <a:rPr lang="de-DE" dirty="0"/>
              <a:t>bei der Schule </a:t>
            </a:r>
            <a:r>
              <a:rPr lang="de-DE" dirty="0" smtClean="0"/>
              <a:t>(Schulleitung und Lehrkräften)</a:t>
            </a:r>
          </a:p>
          <a:p>
            <a:pPr fontAlgn="base">
              <a:lnSpc>
                <a:spcPct val="100000"/>
              </a:lnSpc>
              <a:spcBef>
                <a:spcPct val="0"/>
              </a:spcBef>
              <a:spcAft>
                <a:spcPct val="0"/>
              </a:spcAft>
            </a:pPr>
            <a:endParaRPr lang="de-DE" dirty="0" smtClean="0"/>
          </a:p>
          <a:p>
            <a:pPr marL="285750" indent="-285750" fontAlgn="base">
              <a:lnSpc>
                <a:spcPct val="100000"/>
              </a:lnSpc>
              <a:spcBef>
                <a:spcPct val="0"/>
              </a:spcBef>
              <a:spcAft>
                <a:spcPct val="0"/>
              </a:spcAft>
              <a:buFont typeface="Wingdings 3" panose="05040102010807070707" pitchFamily="18" charset="2"/>
              <a:buChar char="9"/>
            </a:pPr>
            <a:r>
              <a:rPr lang="de-DE" dirty="0" smtClean="0"/>
              <a:t>Diese entscheiden daher letztlich auch über den Umgang mit Verletzten und Erkrankten:</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Befreiung vom Unterricht (Sanitätsraum)</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Entlassung nach Hause</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Arztbesuch</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Krankentransport</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Verständigung der Eltern</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ggf. Art und Weise der Versorgung</a:t>
            </a:r>
          </a:p>
          <a:p>
            <a:pPr fontAlgn="base">
              <a:lnSpc>
                <a:spcPct val="100000"/>
              </a:lnSpc>
              <a:spcBef>
                <a:spcPct val="0"/>
              </a:spcBef>
              <a:spcAft>
                <a:spcPct val="0"/>
              </a:spcAft>
            </a:pPr>
            <a:endParaRPr lang="de-DE" dirty="0" smtClean="0"/>
          </a:p>
        </p:txBody>
      </p:sp>
    </p:spTree>
    <p:extLst>
      <p:ext uri="{BB962C8B-B14F-4D97-AF65-F5344CB8AC3E}">
        <p14:creationId xmlns:p14="http://schemas.microsoft.com/office/powerpoint/2010/main" val="846371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3. Aufsichtspflicht und Verantwortung</a:t>
            </a:r>
            <a:endParaRPr lang="de-DE" dirty="0"/>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p:txBody>
          <a:bodyPr/>
          <a:lstStyle/>
          <a:p>
            <a:r>
              <a:rPr lang="de-DE" dirty="0">
                <a:solidFill>
                  <a:srgbClr val="004994"/>
                </a:solidFill>
              </a:rPr>
              <a:t>2</a:t>
            </a:r>
            <a:r>
              <a:rPr lang="de-DE" dirty="0" smtClean="0">
                <a:solidFill>
                  <a:srgbClr val="004994"/>
                </a:solidFill>
              </a:rPr>
              <a:t>. Verantwortung der Schule</a:t>
            </a:r>
          </a:p>
          <a:p>
            <a:pPr lvl="0" fontAlgn="base">
              <a:lnSpc>
                <a:spcPct val="100000"/>
              </a:lnSpc>
              <a:spcBef>
                <a:spcPct val="0"/>
              </a:spcBef>
              <a:spcAft>
                <a:spcPct val="0"/>
              </a:spcAft>
            </a:pPr>
            <a:endParaRPr lang="de-DE" b="1" dirty="0" smtClean="0"/>
          </a:p>
          <a:p>
            <a:pPr marL="285750" indent="-285750" fontAlgn="base">
              <a:lnSpc>
                <a:spcPct val="100000"/>
              </a:lnSpc>
              <a:spcBef>
                <a:spcPct val="0"/>
              </a:spcBef>
              <a:spcAft>
                <a:spcPct val="0"/>
              </a:spcAft>
              <a:buFont typeface="Wingdings 3" panose="05040102010807070707" pitchFamily="18" charset="2"/>
              <a:buChar char="9"/>
            </a:pPr>
            <a:r>
              <a:rPr lang="de-DE" dirty="0"/>
              <a:t>Auch beim Verlassen des Schulgeländes muss </a:t>
            </a:r>
            <a:r>
              <a:rPr lang="de-DE" dirty="0" smtClean="0"/>
              <a:t>weiterhin </a:t>
            </a:r>
            <a:r>
              <a:rPr lang="de-DE" dirty="0"/>
              <a:t>der Aufsichtspflicht nachgekommen </a:t>
            </a:r>
            <a:r>
              <a:rPr lang="de-DE" dirty="0" smtClean="0"/>
              <a:t>werden</a:t>
            </a:r>
          </a:p>
          <a:p>
            <a:pPr fontAlgn="base">
              <a:lnSpc>
                <a:spcPct val="100000"/>
              </a:lnSpc>
              <a:spcBef>
                <a:spcPct val="0"/>
              </a:spcBef>
              <a:spcAft>
                <a:spcPct val="0"/>
              </a:spcAft>
            </a:pPr>
            <a:endParaRPr lang="de-DE" dirty="0"/>
          </a:p>
          <a:p>
            <a:pPr marL="285750" indent="-285750" fontAlgn="base">
              <a:lnSpc>
                <a:spcPct val="100000"/>
              </a:lnSpc>
              <a:spcBef>
                <a:spcPct val="0"/>
              </a:spcBef>
              <a:spcAft>
                <a:spcPct val="0"/>
              </a:spcAft>
              <a:buFont typeface="Wingdings 3" panose="05040102010807070707" pitchFamily="18" charset="2"/>
              <a:buChar char="9"/>
            </a:pPr>
            <a:r>
              <a:rPr lang="de-DE" dirty="0" smtClean="0"/>
              <a:t>Schüler </a:t>
            </a:r>
            <a:r>
              <a:rPr lang="de-DE" dirty="0"/>
              <a:t>sind in der Regel durch Lehrer, ggf. </a:t>
            </a:r>
            <a:r>
              <a:rPr lang="de-DE" dirty="0" smtClean="0"/>
              <a:t>anderes </a:t>
            </a:r>
            <a:r>
              <a:rPr lang="de-DE" dirty="0"/>
              <a:t>Personal (Hausmeister, Sekretärin), im </a:t>
            </a:r>
            <a:r>
              <a:rPr lang="de-DE" dirty="0" smtClean="0"/>
              <a:t>Ausnahmefall </a:t>
            </a:r>
            <a:r>
              <a:rPr lang="de-DE" dirty="0"/>
              <a:t>durch </a:t>
            </a:r>
            <a:r>
              <a:rPr lang="de-DE" dirty="0" smtClean="0"/>
              <a:t>geeignete volljährige Schüler </a:t>
            </a:r>
            <a:r>
              <a:rPr lang="de-DE" dirty="0"/>
              <a:t>zu </a:t>
            </a:r>
            <a:r>
              <a:rPr lang="de-DE" dirty="0" smtClean="0"/>
              <a:t>begleiten, wenn </a:t>
            </a:r>
            <a:r>
              <a:rPr lang="de-DE" dirty="0"/>
              <a:t>die </a:t>
            </a:r>
            <a:r>
              <a:rPr lang="de-DE" dirty="0" smtClean="0"/>
              <a:t>Eltern verhindert sind</a:t>
            </a:r>
            <a:endParaRPr lang="de-DE" dirty="0"/>
          </a:p>
        </p:txBody>
      </p:sp>
    </p:spTree>
    <p:extLst>
      <p:ext uri="{BB962C8B-B14F-4D97-AF65-F5344CB8AC3E}">
        <p14:creationId xmlns:p14="http://schemas.microsoft.com/office/powerpoint/2010/main" val="3733655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67A6E2-C6E5-FD43-B777-AC1C893FA58F}"/>
              </a:ext>
            </a:extLst>
          </p:cNvPr>
          <p:cNvSpPr>
            <a:spLocks noGrp="1"/>
          </p:cNvSpPr>
          <p:nvPr>
            <p:ph type="title"/>
          </p:nvPr>
        </p:nvSpPr>
        <p:spPr/>
        <p:txBody>
          <a:bodyPr/>
          <a:lstStyle/>
          <a:p>
            <a:r>
              <a:rPr lang="de-DE" dirty="0" smtClean="0"/>
              <a:t>1. Abgrenzung relevanter Begrifflichkeiten</a:t>
            </a:r>
            <a:br>
              <a:rPr lang="de-DE" dirty="0" smtClean="0"/>
            </a:br>
            <a:r>
              <a:rPr lang="de-DE" dirty="0" smtClean="0"/>
              <a:t> </a:t>
            </a:r>
            <a:endParaRPr lang="de-DE" dirty="0"/>
          </a:p>
        </p:txBody>
      </p:sp>
      <p:sp>
        <p:nvSpPr>
          <p:cNvPr id="3" name="Textplatzhalter 2">
            <a:extLst>
              <a:ext uri="{FF2B5EF4-FFF2-40B4-BE49-F238E27FC236}">
                <a16:creationId xmlns:a16="http://schemas.microsoft.com/office/drawing/2014/main" id="{A8D0BB3D-E800-9943-A75C-B0C1554D06FE}"/>
              </a:ext>
            </a:extLst>
          </p:cNvPr>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5879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3. Aufsichtspflicht und Verantwortung</a:t>
            </a:r>
            <a:endParaRPr lang="de-DE" dirty="0"/>
          </a:p>
        </p:txBody>
      </p:sp>
      <p:sp>
        <p:nvSpPr>
          <p:cNvPr id="5" name="Inhaltsplatzhalter 4">
            <a:extLst>
              <a:ext uri="{FF2B5EF4-FFF2-40B4-BE49-F238E27FC236}">
                <a16:creationId xmlns:a16="http://schemas.microsoft.com/office/drawing/2014/main" id="{BF2462DD-4BE8-A042-BAE3-49E7A4F1A988}"/>
              </a:ext>
            </a:extLst>
          </p:cNvPr>
          <p:cNvSpPr>
            <a:spLocks noGrp="1"/>
          </p:cNvSpPr>
          <p:nvPr>
            <p:ph idx="1"/>
          </p:nvPr>
        </p:nvSpPr>
        <p:spPr/>
        <p:txBody>
          <a:bodyPr/>
          <a:lstStyle/>
          <a:p>
            <a:r>
              <a:rPr lang="de-DE" dirty="0" smtClean="0">
                <a:solidFill>
                  <a:srgbClr val="004994"/>
                </a:solidFill>
              </a:rPr>
              <a:t>3. Verantwortung der Schulsanitäter</a:t>
            </a:r>
          </a:p>
          <a:p>
            <a:pPr lvl="0" fontAlgn="base">
              <a:lnSpc>
                <a:spcPct val="100000"/>
              </a:lnSpc>
              <a:spcBef>
                <a:spcPct val="0"/>
              </a:spcBef>
              <a:spcAft>
                <a:spcPct val="0"/>
              </a:spcAft>
            </a:pPr>
            <a:endParaRPr lang="de-DE" b="1" dirty="0" smtClean="0"/>
          </a:p>
          <a:p>
            <a:pPr marL="285750" indent="-285750" fontAlgn="base">
              <a:lnSpc>
                <a:spcPct val="100000"/>
              </a:lnSpc>
              <a:spcBef>
                <a:spcPct val="0"/>
              </a:spcBef>
              <a:spcAft>
                <a:spcPct val="0"/>
              </a:spcAft>
              <a:buFont typeface="Wingdings 3" panose="05040102010807070707" pitchFamily="18" charset="2"/>
              <a:buChar char="9"/>
            </a:pPr>
            <a:r>
              <a:rPr lang="de-DE" dirty="0"/>
              <a:t>Schulsanitäter wirken beratend und unterstützend mit</a:t>
            </a:r>
          </a:p>
          <a:p>
            <a:pPr marL="803700" lvl="2" indent="-342900" fontAlgn="base">
              <a:lnSpc>
                <a:spcPct val="100000"/>
              </a:lnSpc>
              <a:spcBef>
                <a:spcPct val="0"/>
              </a:spcBef>
              <a:spcAft>
                <a:spcPct val="0"/>
              </a:spcAft>
              <a:buFont typeface="Wingdings" panose="05000000000000000000" pitchFamily="2" charset="2"/>
              <a:buChar char="Ø"/>
            </a:pPr>
            <a:r>
              <a:rPr lang="de-DE" dirty="0"/>
              <a:t>Die Verantwortung über die ergriffenen Maßnahmen der Ersten Hilfe liegt bei der Aufsicht führenden fachkundigen Lehrkraft</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Im </a:t>
            </a:r>
            <a:r>
              <a:rPr lang="de-DE" dirty="0"/>
              <a:t>Notfall haben Lebensrettenden Sofortmaßnahmen und Notruf </a:t>
            </a:r>
            <a:r>
              <a:rPr lang="de-DE" dirty="0" smtClean="0"/>
              <a:t>jedoch grundsätzlich Vorrang </a:t>
            </a:r>
            <a:r>
              <a:rPr lang="de-DE" dirty="0"/>
              <a:t>vor der Verständigung der betreuenden Lehrkraft </a:t>
            </a:r>
          </a:p>
          <a:p>
            <a:pPr marL="285750" indent="-285750" fontAlgn="base">
              <a:lnSpc>
                <a:spcPct val="100000"/>
              </a:lnSpc>
              <a:spcBef>
                <a:spcPct val="0"/>
              </a:spcBef>
              <a:spcAft>
                <a:spcPct val="0"/>
              </a:spcAft>
              <a:buFont typeface="Wingdings 3" panose="05040102010807070707" pitchFamily="18" charset="2"/>
              <a:buChar char="9"/>
            </a:pPr>
            <a:endParaRPr lang="de-DE" dirty="0"/>
          </a:p>
          <a:p>
            <a:pPr marL="285750" indent="-285750" fontAlgn="base">
              <a:lnSpc>
                <a:spcPct val="100000"/>
              </a:lnSpc>
              <a:spcBef>
                <a:spcPct val="0"/>
              </a:spcBef>
              <a:spcAft>
                <a:spcPct val="0"/>
              </a:spcAft>
              <a:buFont typeface="Wingdings 3" panose="05040102010807070707" pitchFamily="18" charset="2"/>
              <a:buChar char="9"/>
            </a:pPr>
            <a:r>
              <a:rPr lang="de-DE" dirty="0" smtClean="0"/>
              <a:t>Entscheidungen können jedoch teilweise </a:t>
            </a:r>
            <a:r>
              <a:rPr lang="de-DE" dirty="0"/>
              <a:t>auf Schulsanitäter </a:t>
            </a:r>
            <a:r>
              <a:rPr lang="de-DE" dirty="0" smtClean="0"/>
              <a:t>übertragen </a:t>
            </a:r>
            <a:r>
              <a:rPr lang="de-DE" dirty="0"/>
              <a:t>werden </a:t>
            </a:r>
            <a:r>
              <a:rPr lang="de-DE" dirty="0" smtClean="0"/>
              <a:t>(z. B. über die Art </a:t>
            </a:r>
            <a:r>
              <a:rPr lang="de-DE" dirty="0"/>
              <a:t>u. Weise d. </a:t>
            </a:r>
            <a:r>
              <a:rPr lang="de-DE" dirty="0" smtClean="0"/>
              <a:t>Versorgung)</a:t>
            </a:r>
          </a:p>
        </p:txBody>
      </p:sp>
    </p:spTree>
    <p:extLst>
      <p:ext uri="{BB962C8B-B14F-4D97-AF65-F5344CB8AC3E}">
        <p14:creationId xmlns:p14="http://schemas.microsoft.com/office/powerpoint/2010/main" val="2465982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67A6E2-C6E5-FD43-B777-AC1C893FA58F}"/>
              </a:ext>
            </a:extLst>
          </p:cNvPr>
          <p:cNvSpPr>
            <a:spLocks noGrp="1"/>
          </p:cNvSpPr>
          <p:nvPr>
            <p:ph type="title"/>
          </p:nvPr>
        </p:nvSpPr>
        <p:spPr/>
        <p:txBody>
          <a:bodyPr/>
          <a:lstStyle/>
          <a:p>
            <a:r>
              <a:rPr lang="de-DE" dirty="0" smtClean="0"/>
              <a:t>4. Versicherungsschutz </a:t>
            </a:r>
            <a:r>
              <a:rPr lang="de-DE" dirty="0"/>
              <a:t>und </a:t>
            </a:r>
            <a:r>
              <a:rPr lang="de-DE" dirty="0" smtClean="0"/>
              <a:t>Haftung</a:t>
            </a:r>
            <a:r>
              <a:rPr lang="de-DE" dirty="0"/>
              <a:t/>
            </a:r>
            <a:br>
              <a:rPr lang="de-DE" dirty="0"/>
            </a:br>
            <a:r>
              <a:rPr lang="de-DE" dirty="0"/>
              <a:t/>
            </a:r>
            <a:br>
              <a:rPr lang="de-DE" dirty="0"/>
            </a:br>
            <a:r>
              <a:rPr lang="de-DE" dirty="0"/>
              <a:t/>
            </a:r>
            <a:br>
              <a:rPr lang="de-DE" dirty="0"/>
            </a:br>
            <a:r>
              <a:rPr lang="de-DE" dirty="0" smtClean="0"/>
              <a:t/>
            </a:r>
            <a:br>
              <a:rPr lang="de-DE" dirty="0" smtClean="0"/>
            </a:br>
            <a:r>
              <a:rPr lang="de-DE" dirty="0" smtClean="0"/>
              <a:t> </a:t>
            </a:r>
            <a:endParaRPr lang="de-DE" dirty="0"/>
          </a:p>
        </p:txBody>
      </p:sp>
      <p:sp>
        <p:nvSpPr>
          <p:cNvPr id="3" name="Textplatzhalter 2">
            <a:extLst>
              <a:ext uri="{FF2B5EF4-FFF2-40B4-BE49-F238E27FC236}">
                <a16:creationId xmlns:a16="http://schemas.microsoft.com/office/drawing/2014/main" id="{A8D0BB3D-E800-9943-A75C-B0C1554D06FE}"/>
              </a:ext>
            </a:extLst>
          </p:cNvPr>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662432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4. Versicherungsschutz und Haftung</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46684"/>
            <a:ext cx="10442576" cy="4068762"/>
          </a:xfrm>
        </p:spPr>
        <p:txBody>
          <a:bodyPr/>
          <a:lstStyle/>
          <a:p>
            <a:pPr lvl="0" fontAlgn="base">
              <a:lnSpc>
                <a:spcPct val="100000"/>
              </a:lnSpc>
              <a:spcBef>
                <a:spcPct val="0"/>
              </a:spcBef>
              <a:spcAft>
                <a:spcPct val="0"/>
              </a:spcAft>
            </a:pPr>
            <a:r>
              <a:rPr lang="de-DE" dirty="0" smtClean="0"/>
              <a:t>1. Abgrenzung: </a:t>
            </a:r>
            <a:r>
              <a:rPr lang="de-DE" dirty="0"/>
              <a:t>Laienhilfe </a:t>
            </a:r>
            <a:r>
              <a:rPr lang="de-DE" dirty="0" smtClean="0">
                <a:sym typeface="Wingdings 3" panose="05040102010807070707" pitchFamily="18" charset="2"/>
              </a:rPr>
              <a:t> </a:t>
            </a:r>
            <a:r>
              <a:rPr lang="de-DE" dirty="0" smtClean="0"/>
              <a:t> </a:t>
            </a:r>
            <a:r>
              <a:rPr lang="de-DE" dirty="0"/>
              <a:t>Professionelle Hilfe </a:t>
            </a:r>
          </a:p>
          <a:p>
            <a:pPr lvl="0" fontAlgn="base">
              <a:lnSpc>
                <a:spcPct val="100000"/>
              </a:lnSpc>
              <a:spcBef>
                <a:spcPct val="0"/>
              </a:spcBef>
              <a:spcAft>
                <a:spcPct val="0"/>
              </a:spcAft>
            </a:pPr>
            <a:endParaRPr lang="de-DE" dirty="0" smtClean="0"/>
          </a:p>
          <a:p>
            <a:pPr lvl="0" fontAlgn="base">
              <a:lnSpc>
                <a:spcPct val="100000"/>
              </a:lnSpc>
              <a:spcBef>
                <a:spcPct val="0"/>
              </a:spcBef>
              <a:spcAft>
                <a:spcPct val="0"/>
              </a:spcAft>
            </a:pPr>
            <a:r>
              <a:rPr lang="de-DE" dirty="0"/>
              <a:t>2</a:t>
            </a:r>
            <a:r>
              <a:rPr lang="de-DE" dirty="0" smtClean="0"/>
              <a:t>. Zivilrechtliche Haftung</a:t>
            </a:r>
            <a:endParaRPr lang="de-DE" dirty="0"/>
          </a:p>
          <a:p>
            <a:pPr lvl="0" fontAlgn="base">
              <a:lnSpc>
                <a:spcPct val="100000"/>
              </a:lnSpc>
              <a:spcBef>
                <a:spcPct val="0"/>
              </a:spcBef>
              <a:spcAft>
                <a:spcPct val="0"/>
              </a:spcAft>
            </a:pPr>
            <a:endParaRPr lang="de-DE" dirty="0"/>
          </a:p>
          <a:p>
            <a:pPr lvl="0" fontAlgn="base">
              <a:lnSpc>
                <a:spcPct val="100000"/>
              </a:lnSpc>
              <a:spcBef>
                <a:spcPct val="0"/>
              </a:spcBef>
              <a:spcAft>
                <a:spcPct val="0"/>
              </a:spcAft>
            </a:pPr>
            <a:r>
              <a:rPr lang="de-DE" dirty="0" smtClean="0"/>
              <a:t>3. Strafrechtliche Folgen</a:t>
            </a:r>
          </a:p>
          <a:p>
            <a:pPr lvl="0" fontAlgn="base">
              <a:lnSpc>
                <a:spcPct val="100000"/>
              </a:lnSpc>
              <a:spcBef>
                <a:spcPct val="0"/>
              </a:spcBef>
              <a:spcAft>
                <a:spcPct val="0"/>
              </a:spcAft>
            </a:pPr>
            <a:endParaRPr lang="de-DE" dirty="0"/>
          </a:p>
          <a:p>
            <a:pPr lvl="0" fontAlgn="base">
              <a:lnSpc>
                <a:spcPct val="100000"/>
              </a:lnSpc>
              <a:spcBef>
                <a:spcPct val="0"/>
              </a:spcBef>
              <a:spcAft>
                <a:spcPct val="0"/>
              </a:spcAft>
            </a:pPr>
            <a:r>
              <a:rPr lang="de-DE" dirty="0"/>
              <a:t>4</a:t>
            </a:r>
            <a:r>
              <a:rPr lang="de-DE" dirty="0" smtClean="0"/>
              <a:t>. Ersatz eigener Schäden bei Ersthelfern</a:t>
            </a:r>
            <a:endParaRPr lang="de-DE" dirty="0"/>
          </a:p>
          <a:p>
            <a:pPr lvl="0" fontAlgn="base">
              <a:lnSpc>
                <a:spcPct val="100000"/>
              </a:lnSpc>
              <a:spcBef>
                <a:spcPct val="0"/>
              </a:spcBef>
              <a:spcAft>
                <a:spcPct val="0"/>
              </a:spcAft>
            </a:pPr>
            <a:endParaRPr lang="de-DE" dirty="0" smtClean="0"/>
          </a:p>
          <a:p>
            <a:pPr marL="285750" lvl="0" indent="-285750" fontAlgn="base">
              <a:lnSpc>
                <a:spcPct val="100000"/>
              </a:lnSpc>
              <a:spcBef>
                <a:spcPct val="0"/>
              </a:spcBef>
              <a:spcAft>
                <a:spcPct val="0"/>
              </a:spcAft>
              <a:buFont typeface="Wingdings 3" panose="05040102010807070707" pitchFamily="18" charset="2"/>
              <a:buChar char="9"/>
            </a:pPr>
            <a:endParaRPr lang="de-DE" dirty="0" smtClean="0"/>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smtClean="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p:txBody>
      </p:sp>
    </p:spTree>
    <p:extLst>
      <p:ext uri="{BB962C8B-B14F-4D97-AF65-F5344CB8AC3E}">
        <p14:creationId xmlns:p14="http://schemas.microsoft.com/office/powerpoint/2010/main" val="3433703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4. Versicherungsschutz und Haftung</a:t>
            </a:r>
            <a:endParaRPr lang="de-DE" dirty="0"/>
          </a:p>
        </p:txBody>
      </p:sp>
      <p:sp>
        <p:nvSpPr>
          <p:cNvPr id="9" name="Ellipse 8"/>
          <p:cNvSpPr/>
          <p:nvPr/>
        </p:nvSpPr>
        <p:spPr>
          <a:xfrm>
            <a:off x="3071942" y="2757666"/>
            <a:ext cx="2513163" cy="1558505"/>
          </a:xfrm>
          <a:prstGeom prst="ellipse">
            <a:avLst/>
          </a:prstGeom>
          <a:noFill/>
          <a:ln w="76200">
            <a:solidFill>
              <a:schemeClr val="accent4">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dirty="0" smtClean="0">
                <a:solidFill>
                  <a:schemeClr val="tx1"/>
                </a:solidFill>
              </a:rPr>
              <a:t>Weitergehende Erste-Hilfe-Maßnahmen</a:t>
            </a:r>
            <a:endParaRPr lang="de-DE" dirty="0">
              <a:solidFill>
                <a:schemeClr val="tx1"/>
              </a:solidFill>
            </a:endParaRPr>
          </a:p>
        </p:txBody>
      </p:sp>
      <p:sp>
        <p:nvSpPr>
          <p:cNvPr id="10" name="Ellipse 9"/>
          <p:cNvSpPr/>
          <p:nvPr/>
        </p:nvSpPr>
        <p:spPr>
          <a:xfrm>
            <a:off x="874711" y="3073980"/>
            <a:ext cx="2513163" cy="1558505"/>
          </a:xfrm>
          <a:prstGeom prst="ellipse">
            <a:avLst/>
          </a:prstGeom>
          <a:noFill/>
          <a:ln w="76200">
            <a:solidFill>
              <a:schemeClr val="accent4">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dirty="0" smtClean="0">
                <a:solidFill>
                  <a:schemeClr val="tx1"/>
                </a:solidFill>
              </a:rPr>
              <a:t>Sofort-</a:t>
            </a:r>
            <a:r>
              <a:rPr lang="de-DE" dirty="0" err="1" smtClean="0">
                <a:solidFill>
                  <a:schemeClr val="tx1"/>
                </a:solidFill>
              </a:rPr>
              <a:t>maßnahmen</a:t>
            </a:r>
            <a:endParaRPr lang="de-DE" dirty="0" smtClean="0">
              <a:solidFill>
                <a:schemeClr val="tx1"/>
              </a:solidFill>
            </a:endParaRPr>
          </a:p>
          <a:p>
            <a:pPr algn="ctr"/>
            <a:r>
              <a:rPr lang="de-DE" dirty="0" smtClean="0">
                <a:solidFill>
                  <a:schemeClr val="tx1"/>
                </a:solidFill>
              </a:rPr>
              <a:t>+</a:t>
            </a:r>
          </a:p>
          <a:p>
            <a:pPr algn="ctr"/>
            <a:r>
              <a:rPr lang="de-DE" dirty="0" smtClean="0">
                <a:solidFill>
                  <a:schemeClr val="tx1"/>
                </a:solidFill>
              </a:rPr>
              <a:t>Notruf</a:t>
            </a:r>
            <a:endParaRPr lang="de-DE" dirty="0">
              <a:solidFill>
                <a:schemeClr val="tx1"/>
              </a:solidFill>
            </a:endParaRPr>
          </a:p>
        </p:txBody>
      </p:sp>
      <p:sp>
        <p:nvSpPr>
          <p:cNvPr id="11" name="Ellipse 10"/>
          <p:cNvSpPr/>
          <p:nvPr/>
        </p:nvSpPr>
        <p:spPr>
          <a:xfrm>
            <a:off x="5269173" y="2452883"/>
            <a:ext cx="2513163" cy="1558505"/>
          </a:xfrm>
          <a:prstGeom prst="ellipse">
            <a:avLst/>
          </a:prstGeom>
          <a:noFill/>
          <a:ln w="7620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dirty="0" smtClean="0">
                <a:solidFill>
                  <a:schemeClr val="tx1"/>
                </a:solidFill>
              </a:rPr>
              <a:t>Rettungsdienst</a:t>
            </a:r>
            <a:endParaRPr lang="de-DE" dirty="0">
              <a:solidFill>
                <a:schemeClr val="tx1"/>
              </a:solidFill>
            </a:endParaRPr>
          </a:p>
        </p:txBody>
      </p:sp>
      <p:sp>
        <p:nvSpPr>
          <p:cNvPr id="12" name="Ellipse 11"/>
          <p:cNvSpPr/>
          <p:nvPr/>
        </p:nvSpPr>
        <p:spPr>
          <a:xfrm>
            <a:off x="7466404" y="2149176"/>
            <a:ext cx="2513163" cy="1558505"/>
          </a:xfrm>
          <a:prstGeom prst="ellipse">
            <a:avLst/>
          </a:prstGeom>
          <a:noFill/>
          <a:ln w="7620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dirty="0" smtClean="0">
                <a:solidFill>
                  <a:schemeClr val="tx1"/>
                </a:solidFill>
              </a:rPr>
              <a:t>Krankenhaus</a:t>
            </a:r>
            <a:endParaRPr lang="de-DE" dirty="0">
              <a:solidFill>
                <a:schemeClr val="tx1"/>
              </a:solidFill>
            </a:endParaRPr>
          </a:p>
        </p:txBody>
      </p:sp>
      <p:sp>
        <p:nvSpPr>
          <p:cNvPr id="13"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1" y="4975989"/>
            <a:ext cx="4710394" cy="694864"/>
          </a:xfrm>
        </p:spPr>
        <p:txBody>
          <a:bodyPr/>
          <a:lstStyle/>
          <a:p>
            <a:pPr algn="ctr">
              <a:spcBef>
                <a:spcPts val="0"/>
              </a:spcBef>
            </a:pPr>
            <a:r>
              <a:rPr lang="de-DE" dirty="0">
                <a:latin typeface="+mn-lt"/>
                <a:ea typeface="+mj-ea"/>
                <a:cs typeface="+mj-cs"/>
              </a:rPr>
              <a:t>d</a:t>
            </a:r>
            <a:r>
              <a:rPr lang="de-DE" dirty="0" smtClean="0">
                <a:latin typeface="+mn-lt"/>
                <a:ea typeface="+mj-ea"/>
                <a:cs typeface="+mj-cs"/>
              </a:rPr>
              <a:t>urch</a:t>
            </a:r>
          </a:p>
          <a:p>
            <a:pPr algn="ctr">
              <a:spcBef>
                <a:spcPts val="0"/>
              </a:spcBef>
            </a:pPr>
            <a:r>
              <a:rPr lang="de-DE" dirty="0" smtClean="0">
                <a:latin typeface="+mn-lt"/>
                <a:ea typeface="+mj-ea"/>
                <a:cs typeface="+mj-cs"/>
              </a:rPr>
              <a:t>Ersthelfer</a:t>
            </a:r>
            <a:endParaRPr lang="de-DE" altLang="de-DE" sz="1800" dirty="0">
              <a:latin typeface="Arial"/>
              <a:sym typeface="Wingdings 3" panose="05040102010807070707" pitchFamily="18" charset="2"/>
            </a:endParaRPr>
          </a:p>
        </p:txBody>
      </p:sp>
      <p:sp>
        <p:nvSpPr>
          <p:cNvPr id="14" name="Inhaltsplatzhalter 4">
            <a:extLst>
              <a:ext uri="{FF2B5EF4-FFF2-40B4-BE49-F238E27FC236}">
                <a16:creationId xmlns:a16="http://schemas.microsoft.com/office/drawing/2014/main" id="{BF2462DD-4BE8-A042-BAE3-49E7A4F1A988}"/>
              </a:ext>
            </a:extLst>
          </p:cNvPr>
          <p:cNvSpPr txBox="1">
            <a:spLocks/>
          </p:cNvSpPr>
          <p:nvPr/>
        </p:nvSpPr>
        <p:spPr>
          <a:xfrm>
            <a:off x="5283448" y="4975989"/>
            <a:ext cx="4710394" cy="694864"/>
          </a:xfrm>
          <a:prstGeom prst="rect">
            <a:avLst/>
          </a:prstGeom>
        </p:spPr>
        <p:txBody>
          <a:bodyPr vert="horz" lIns="0" tIns="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tabLst/>
              <a:defRPr sz="2000" kern="1200" baseline="0">
                <a:solidFill>
                  <a:schemeClr val="tx1"/>
                </a:solidFill>
                <a:latin typeface="Arial" panose="020B0604020202020204" pitchFamily="34" charset="0"/>
                <a:ea typeface="+mn-ea"/>
                <a:cs typeface="+mn-cs"/>
              </a:defRPr>
            </a:lvl1pPr>
            <a:lvl2pPr marL="231775" indent="-220663" algn="l" defTabSz="914400" rtl="0" eaLnBrk="1" latinLnBrk="0" hangingPunct="1">
              <a:lnSpc>
                <a:spcPct val="90000"/>
              </a:lnSpc>
              <a:spcBef>
                <a:spcPts val="1000"/>
              </a:spcBef>
              <a:buFont typeface="Arial" panose="020B0604020202020204" pitchFamily="34" charset="0"/>
              <a:buChar char="•"/>
              <a:tabLst/>
              <a:defRPr sz="2000" b="0" i="0" kern="1200" baseline="0">
                <a:solidFill>
                  <a:schemeClr val="tx1"/>
                </a:solidFill>
                <a:latin typeface="+mn-lt"/>
                <a:ea typeface="+mn-ea"/>
                <a:cs typeface="+mn-cs"/>
              </a:defRPr>
            </a:lvl2pPr>
            <a:lvl3pPr marL="460800" indent="-220663" algn="l" defTabSz="914400" rtl="0" eaLnBrk="1" latinLnBrk="0" hangingPunct="1">
              <a:lnSpc>
                <a:spcPct val="90000"/>
              </a:lnSpc>
              <a:spcBef>
                <a:spcPts val="1000"/>
              </a:spcBef>
              <a:buFont typeface="Arial" panose="020B0604020202020204" pitchFamily="34" charset="0"/>
              <a:buChar char="•"/>
              <a:tabLst/>
              <a:defRPr sz="2000" kern="1200">
                <a:solidFill>
                  <a:schemeClr val="tx1"/>
                </a:solidFill>
                <a:latin typeface="+mn-lt"/>
                <a:ea typeface="+mn-ea"/>
                <a:cs typeface="+mn-cs"/>
              </a:defRPr>
            </a:lvl3pPr>
            <a:lvl4pPr marL="691200" marR="0" indent="-219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0" i="0" kern="1200" baseline="0">
                <a:solidFill>
                  <a:schemeClr val="tx1"/>
                </a:solidFill>
                <a:latin typeface="+mn-lt"/>
                <a:ea typeface="+mn-ea"/>
                <a:cs typeface="+mn-cs"/>
              </a:defRPr>
            </a:lvl4pPr>
            <a:lvl5pPr marL="921600" marR="0" indent="-219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000" kern="1200">
                <a:solidFill>
                  <a:schemeClr val="tx1"/>
                </a:solidFill>
                <a:latin typeface="+mn-lt"/>
                <a:ea typeface="+mn-ea"/>
                <a:cs typeface="+mn-cs"/>
              </a:defRPr>
            </a:lvl5pPr>
            <a:lvl6pPr marL="1152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pPr>
            <a:r>
              <a:rPr lang="de-DE" dirty="0">
                <a:latin typeface="+mn-lt"/>
                <a:ea typeface="+mj-ea"/>
                <a:cs typeface="+mj-cs"/>
              </a:rPr>
              <a:t>d</a:t>
            </a:r>
            <a:r>
              <a:rPr lang="de-DE" dirty="0" smtClean="0">
                <a:latin typeface="+mn-lt"/>
                <a:ea typeface="+mj-ea"/>
                <a:cs typeface="+mj-cs"/>
              </a:rPr>
              <a:t>urch</a:t>
            </a:r>
          </a:p>
          <a:p>
            <a:pPr algn="ctr">
              <a:spcBef>
                <a:spcPts val="0"/>
              </a:spcBef>
            </a:pPr>
            <a:r>
              <a:rPr lang="de-DE" dirty="0">
                <a:latin typeface="+mn-lt"/>
                <a:ea typeface="+mj-ea"/>
                <a:cs typeface="+mj-cs"/>
              </a:rPr>
              <a:t>m</a:t>
            </a:r>
            <a:r>
              <a:rPr lang="de-DE" dirty="0" smtClean="0">
                <a:latin typeface="+mn-lt"/>
                <a:ea typeface="+mj-ea"/>
                <a:cs typeface="+mj-cs"/>
              </a:rPr>
              <a:t>edizinisches                               Fachpersonal</a:t>
            </a:r>
            <a:endParaRPr lang="de-DE" altLang="de-DE" sz="1800" dirty="0" smtClean="0">
              <a:latin typeface="Arial"/>
              <a:sym typeface="Wingdings 3" panose="05040102010807070707" pitchFamily="18" charset="2"/>
            </a:endParaRPr>
          </a:p>
          <a:p>
            <a:pPr marL="285750" indent="-285750" algn="ctr"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p:txBody>
      </p:sp>
      <p:cxnSp>
        <p:nvCxnSpPr>
          <p:cNvPr id="16" name="Gerader Verbinder 15"/>
          <p:cNvCxnSpPr/>
          <p:nvPr/>
        </p:nvCxnSpPr>
        <p:spPr>
          <a:xfrm>
            <a:off x="5269173" y="2348266"/>
            <a:ext cx="0" cy="3789688"/>
          </a:xfrm>
          <a:prstGeom prst="line">
            <a:avLst/>
          </a:prstGeom>
          <a:ln w="762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7" name="Inhaltsplatzhalter 4">
            <a:extLst>
              <a:ext uri="{FF2B5EF4-FFF2-40B4-BE49-F238E27FC236}">
                <a16:creationId xmlns:a16="http://schemas.microsoft.com/office/drawing/2014/main" id="{BF2462DD-4BE8-A042-BAE3-49E7A4F1A988}"/>
              </a:ext>
            </a:extLst>
          </p:cNvPr>
          <p:cNvSpPr txBox="1">
            <a:spLocks/>
          </p:cNvSpPr>
          <p:nvPr/>
        </p:nvSpPr>
        <p:spPr>
          <a:xfrm>
            <a:off x="875447" y="4651939"/>
            <a:ext cx="4710394" cy="694864"/>
          </a:xfrm>
          <a:prstGeom prst="rect">
            <a:avLst/>
          </a:prstGeom>
        </p:spPr>
        <p:txBody>
          <a:bodyPr vert="horz" lIns="0" tIns="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tabLst/>
              <a:defRPr sz="2000" kern="1200" baseline="0">
                <a:solidFill>
                  <a:schemeClr val="tx1"/>
                </a:solidFill>
                <a:latin typeface="Arial" panose="020B0604020202020204" pitchFamily="34" charset="0"/>
                <a:ea typeface="+mn-ea"/>
                <a:cs typeface="+mn-cs"/>
              </a:defRPr>
            </a:lvl1pPr>
            <a:lvl2pPr marL="231775" indent="-220663" algn="l" defTabSz="914400" rtl="0" eaLnBrk="1" latinLnBrk="0" hangingPunct="1">
              <a:lnSpc>
                <a:spcPct val="90000"/>
              </a:lnSpc>
              <a:spcBef>
                <a:spcPts val="1000"/>
              </a:spcBef>
              <a:buFont typeface="Arial" panose="020B0604020202020204" pitchFamily="34" charset="0"/>
              <a:buChar char="•"/>
              <a:tabLst/>
              <a:defRPr sz="2000" b="0" i="0" kern="1200" baseline="0">
                <a:solidFill>
                  <a:schemeClr val="tx1"/>
                </a:solidFill>
                <a:latin typeface="+mn-lt"/>
                <a:ea typeface="+mn-ea"/>
                <a:cs typeface="+mn-cs"/>
              </a:defRPr>
            </a:lvl2pPr>
            <a:lvl3pPr marL="460800" indent="-220663" algn="l" defTabSz="914400" rtl="0" eaLnBrk="1" latinLnBrk="0" hangingPunct="1">
              <a:lnSpc>
                <a:spcPct val="90000"/>
              </a:lnSpc>
              <a:spcBef>
                <a:spcPts val="1000"/>
              </a:spcBef>
              <a:buFont typeface="Arial" panose="020B0604020202020204" pitchFamily="34" charset="0"/>
              <a:buChar char="•"/>
              <a:tabLst/>
              <a:defRPr sz="2000" kern="1200">
                <a:solidFill>
                  <a:schemeClr val="tx1"/>
                </a:solidFill>
                <a:latin typeface="+mn-lt"/>
                <a:ea typeface="+mn-ea"/>
                <a:cs typeface="+mn-cs"/>
              </a:defRPr>
            </a:lvl3pPr>
            <a:lvl4pPr marL="691200" marR="0" indent="-219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0" i="0" kern="1200" baseline="0">
                <a:solidFill>
                  <a:schemeClr val="tx1"/>
                </a:solidFill>
                <a:latin typeface="+mn-lt"/>
                <a:ea typeface="+mn-ea"/>
                <a:cs typeface="+mn-cs"/>
              </a:defRPr>
            </a:lvl4pPr>
            <a:lvl5pPr marL="921600" marR="0" indent="-219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000" kern="1200">
                <a:solidFill>
                  <a:schemeClr val="tx1"/>
                </a:solidFill>
                <a:latin typeface="+mn-lt"/>
                <a:ea typeface="+mn-ea"/>
                <a:cs typeface="+mn-cs"/>
              </a:defRPr>
            </a:lvl5pPr>
            <a:lvl6pPr marL="1152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de-DE" dirty="0" smtClean="0">
                <a:solidFill>
                  <a:schemeClr val="accent4">
                    <a:lumMod val="50000"/>
                  </a:schemeClr>
                </a:solidFill>
                <a:latin typeface="+mn-lt"/>
                <a:ea typeface="+mj-ea"/>
                <a:cs typeface="+mj-cs"/>
              </a:rPr>
              <a:t>Laienhilfe</a:t>
            </a:r>
            <a:endParaRPr lang="de-DE" altLang="de-DE" sz="1800" dirty="0" smtClean="0">
              <a:solidFill>
                <a:schemeClr val="accent4">
                  <a:lumMod val="50000"/>
                </a:schemeClr>
              </a:solidFill>
              <a:latin typeface="Arial"/>
              <a:sym typeface="Wingdings 3" panose="05040102010807070707" pitchFamily="18" charset="2"/>
            </a:endParaRPr>
          </a:p>
          <a:p>
            <a:pPr marL="285750" indent="-285750" algn="ctr"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p:txBody>
      </p:sp>
      <p:sp>
        <p:nvSpPr>
          <p:cNvPr id="18" name="Inhaltsplatzhalter 4">
            <a:extLst>
              <a:ext uri="{FF2B5EF4-FFF2-40B4-BE49-F238E27FC236}">
                <a16:creationId xmlns:a16="http://schemas.microsoft.com/office/drawing/2014/main" id="{BF2462DD-4BE8-A042-BAE3-49E7A4F1A988}"/>
              </a:ext>
            </a:extLst>
          </p:cNvPr>
          <p:cNvSpPr txBox="1">
            <a:spLocks/>
          </p:cNvSpPr>
          <p:nvPr/>
        </p:nvSpPr>
        <p:spPr>
          <a:xfrm>
            <a:off x="5269173" y="4651939"/>
            <a:ext cx="4710394" cy="694864"/>
          </a:xfrm>
          <a:prstGeom prst="rect">
            <a:avLst/>
          </a:prstGeom>
        </p:spPr>
        <p:txBody>
          <a:bodyPr vert="horz" lIns="0" tIns="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tabLst/>
              <a:defRPr sz="2000" kern="1200" baseline="0">
                <a:solidFill>
                  <a:schemeClr val="tx1"/>
                </a:solidFill>
                <a:latin typeface="Arial" panose="020B0604020202020204" pitchFamily="34" charset="0"/>
                <a:ea typeface="+mn-ea"/>
                <a:cs typeface="+mn-cs"/>
              </a:defRPr>
            </a:lvl1pPr>
            <a:lvl2pPr marL="231775" indent="-220663" algn="l" defTabSz="914400" rtl="0" eaLnBrk="1" latinLnBrk="0" hangingPunct="1">
              <a:lnSpc>
                <a:spcPct val="90000"/>
              </a:lnSpc>
              <a:spcBef>
                <a:spcPts val="1000"/>
              </a:spcBef>
              <a:buFont typeface="Arial" panose="020B0604020202020204" pitchFamily="34" charset="0"/>
              <a:buChar char="•"/>
              <a:tabLst/>
              <a:defRPr sz="2000" b="0" i="0" kern="1200" baseline="0">
                <a:solidFill>
                  <a:schemeClr val="tx1"/>
                </a:solidFill>
                <a:latin typeface="+mn-lt"/>
                <a:ea typeface="+mn-ea"/>
                <a:cs typeface="+mn-cs"/>
              </a:defRPr>
            </a:lvl2pPr>
            <a:lvl3pPr marL="460800" indent="-220663" algn="l" defTabSz="914400" rtl="0" eaLnBrk="1" latinLnBrk="0" hangingPunct="1">
              <a:lnSpc>
                <a:spcPct val="90000"/>
              </a:lnSpc>
              <a:spcBef>
                <a:spcPts val="1000"/>
              </a:spcBef>
              <a:buFont typeface="Arial" panose="020B0604020202020204" pitchFamily="34" charset="0"/>
              <a:buChar char="•"/>
              <a:tabLst/>
              <a:defRPr sz="2000" kern="1200">
                <a:solidFill>
                  <a:schemeClr val="tx1"/>
                </a:solidFill>
                <a:latin typeface="+mn-lt"/>
                <a:ea typeface="+mn-ea"/>
                <a:cs typeface="+mn-cs"/>
              </a:defRPr>
            </a:lvl3pPr>
            <a:lvl4pPr marL="691200" marR="0" indent="-219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0" i="0" kern="1200" baseline="0">
                <a:solidFill>
                  <a:schemeClr val="tx1"/>
                </a:solidFill>
                <a:latin typeface="+mn-lt"/>
                <a:ea typeface="+mn-ea"/>
                <a:cs typeface="+mn-cs"/>
              </a:defRPr>
            </a:lvl4pPr>
            <a:lvl5pPr marL="921600" marR="0" indent="-219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000" kern="1200">
                <a:solidFill>
                  <a:schemeClr val="tx1"/>
                </a:solidFill>
                <a:latin typeface="+mn-lt"/>
                <a:ea typeface="+mn-ea"/>
                <a:cs typeface="+mn-cs"/>
              </a:defRPr>
            </a:lvl5pPr>
            <a:lvl6pPr marL="1152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de-DE" dirty="0" smtClean="0">
                <a:solidFill>
                  <a:srgbClr val="FF0000"/>
                </a:solidFill>
                <a:latin typeface="+mn-lt"/>
                <a:ea typeface="+mj-ea"/>
                <a:cs typeface="+mj-cs"/>
              </a:rPr>
              <a:t>Professionelle Hilfe</a:t>
            </a:r>
            <a:endParaRPr lang="de-DE" altLang="de-DE" sz="1800" dirty="0" smtClean="0">
              <a:solidFill>
                <a:srgbClr val="FF0000"/>
              </a:solidFill>
              <a:latin typeface="Arial"/>
              <a:sym typeface="Wingdings 3" panose="05040102010807070707" pitchFamily="18" charset="2"/>
            </a:endParaRPr>
          </a:p>
          <a:p>
            <a:pPr marL="285750" indent="-285750" algn="ctr"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p:txBody>
      </p:sp>
      <p:sp>
        <p:nvSpPr>
          <p:cNvPr id="19" name="Inhaltsplatzhalter 4">
            <a:extLst>
              <a:ext uri="{FF2B5EF4-FFF2-40B4-BE49-F238E27FC236}">
                <a16:creationId xmlns:a16="http://schemas.microsoft.com/office/drawing/2014/main" id="{BF2462DD-4BE8-A042-BAE3-49E7A4F1A988}"/>
              </a:ext>
            </a:extLst>
          </p:cNvPr>
          <p:cNvSpPr txBox="1">
            <a:spLocks/>
          </p:cNvSpPr>
          <p:nvPr/>
        </p:nvSpPr>
        <p:spPr>
          <a:xfrm>
            <a:off x="868754" y="5690540"/>
            <a:ext cx="4710394" cy="694864"/>
          </a:xfrm>
          <a:prstGeom prst="rect">
            <a:avLst/>
          </a:prstGeom>
        </p:spPr>
        <p:txBody>
          <a:bodyPr vert="horz" lIns="0" tIns="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tabLst/>
              <a:defRPr sz="2000" kern="1200" baseline="0">
                <a:solidFill>
                  <a:schemeClr val="tx1"/>
                </a:solidFill>
                <a:latin typeface="Arial" panose="020B0604020202020204" pitchFamily="34" charset="0"/>
                <a:ea typeface="+mn-ea"/>
                <a:cs typeface="+mn-cs"/>
              </a:defRPr>
            </a:lvl1pPr>
            <a:lvl2pPr marL="231775" indent="-220663" algn="l" defTabSz="914400" rtl="0" eaLnBrk="1" latinLnBrk="0" hangingPunct="1">
              <a:lnSpc>
                <a:spcPct val="90000"/>
              </a:lnSpc>
              <a:spcBef>
                <a:spcPts val="1000"/>
              </a:spcBef>
              <a:buFont typeface="Arial" panose="020B0604020202020204" pitchFamily="34" charset="0"/>
              <a:buChar char="•"/>
              <a:tabLst/>
              <a:defRPr sz="2000" b="0" i="0" kern="1200" baseline="0">
                <a:solidFill>
                  <a:schemeClr val="tx1"/>
                </a:solidFill>
                <a:latin typeface="+mn-lt"/>
                <a:ea typeface="+mn-ea"/>
                <a:cs typeface="+mn-cs"/>
              </a:defRPr>
            </a:lvl2pPr>
            <a:lvl3pPr marL="460800" indent="-220663" algn="l" defTabSz="914400" rtl="0" eaLnBrk="1" latinLnBrk="0" hangingPunct="1">
              <a:lnSpc>
                <a:spcPct val="90000"/>
              </a:lnSpc>
              <a:spcBef>
                <a:spcPts val="1000"/>
              </a:spcBef>
              <a:buFont typeface="Arial" panose="020B0604020202020204" pitchFamily="34" charset="0"/>
              <a:buChar char="•"/>
              <a:tabLst/>
              <a:defRPr sz="2000" kern="1200">
                <a:solidFill>
                  <a:schemeClr val="tx1"/>
                </a:solidFill>
                <a:latin typeface="+mn-lt"/>
                <a:ea typeface="+mn-ea"/>
                <a:cs typeface="+mn-cs"/>
              </a:defRPr>
            </a:lvl3pPr>
            <a:lvl4pPr marL="691200" marR="0" indent="-219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0" i="0" kern="1200" baseline="0">
                <a:solidFill>
                  <a:schemeClr val="tx1"/>
                </a:solidFill>
                <a:latin typeface="+mn-lt"/>
                <a:ea typeface="+mn-ea"/>
                <a:cs typeface="+mn-cs"/>
              </a:defRPr>
            </a:lvl4pPr>
            <a:lvl5pPr marL="921600" marR="0" indent="-219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000" kern="1200">
                <a:solidFill>
                  <a:schemeClr val="tx1"/>
                </a:solidFill>
                <a:latin typeface="+mn-lt"/>
                <a:ea typeface="+mn-ea"/>
                <a:cs typeface="+mn-cs"/>
              </a:defRPr>
            </a:lvl5pPr>
            <a:lvl6pPr marL="1152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de-DE" dirty="0" smtClean="0">
                <a:solidFill>
                  <a:srgbClr val="004994"/>
                </a:solidFill>
                <a:latin typeface="+mn-lt"/>
                <a:ea typeface="+mj-ea"/>
                <a:cs typeface="+mj-cs"/>
              </a:rPr>
              <a:t>Schulsanitätsdienst</a:t>
            </a:r>
            <a:endParaRPr lang="de-DE" altLang="de-DE" sz="1800" dirty="0" smtClean="0">
              <a:solidFill>
                <a:srgbClr val="5F5F5F"/>
              </a:solidFill>
              <a:latin typeface="Arial"/>
              <a:sym typeface="Wingdings 3" panose="05040102010807070707" pitchFamily="18" charset="2"/>
            </a:endParaRPr>
          </a:p>
          <a:p>
            <a:pPr marL="285750" indent="-285750" algn="ctr"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p:txBody>
      </p:sp>
      <p:sp>
        <p:nvSpPr>
          <p:cNvPr id="15" name="Inhaltsplatzhalter 4">
            <a:extLst>
              <a:ext uri="{FF2B5EF4-FFF2-40B4-BE49-F238E27FC236}">
                <a16:creationId xmlns:a16="http://schemas.microsoft.com/office/drawing/2014/main" id="{BF2462DD-4BE8-A042-BAE3-49E7A4F1A988}"/>
              </a:ext>
            </a:extLst>
          </p:cNvPr>
          <p:cNvSpPr txBox="1">
            <a:spLocks/>
          </p:cNvSpPr>
          <p:nvPr/>
        </p:nvSpPr>
        <p:spPr>
          <a:xfrm>
            <a:off x="874713" y="1846356"/>
            <a:ext cx="10442576" cy="391310"/>
          </a:xfrm>
          <a:prstGeom prst="rect">
            <a:avLst/>
          </a:prstGeom>
        </p:spPr>
        <p:txBody>
          <a:bodyPr vert="horz" lIns="0" tIns="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tabLst/>
              <a:defRPr sz="2000" kern="1200" baseline="0">
                <a:solidFill>
                  <a:schemeClr val="tx1"/>
                </a:solidFill>
                <a:latin typeface="Arial" panose="020B0604020202020204" pitchFamily="34" charset="0"/>
                <a:ea typeface="+mn-ea"/>
                <a:cs typeface="+mn-cs"/>
              </a:defRPr>
            </a:lvl1pPr>
            <a:lvl2pPr marL="231775" indent="-220663" algn="l" defTabSz="914400" rtl="0" eaLnBrk="1" latinLnBrk="0" hangingPunct="1">
              <a:lnSpc>
                <a:spcPct val="90000"/>
              </a:lnSpc>
              <a:spcBef>
                <a:spcPts val="1000"/>
              </a:spcBef>
              <a:buFont typeface="Arial" panose="020B0604020202020204" pitchFamily="34" charset="0"/>
              <a:buChar char="•"/>
              <a:tabLst/>
              <a:defRPr sz="2000" b="0" i="0" kern="1200" baseline="0">
                <a:solidFill>
                  <a:schemeClr val="tx1"/>
                </a:solidFill>
                <a:latin typeface="+mn-lt"/>
                <a:ea typeface="+mn-ea"/>
                <a:cs typeface="+mn-cs"/>
              </a:defRPr>
            </a:lvl2pPr>
            <a:lvl3pPr marL="460800" indent="-220663" algn="l" defTabSz="914400" rtl="0" eaLnBrk="1" latinLnBrk="0" hangingPunct="1">
              <a:lnSpc>
                <a:spcPct val="90000"/>
              </a:lnSpc>
              <a:spcBef>
                <a:spcPts val="1000"/>
              </a:spcBef>
              <a:buFont typeface="Arial" panose="020B0604020202020204" pitchFamily="34" charset="0"/>
              <a:buChar char="•"/>
              <a:tabLst/>
              <a:defRPr sz="2000" kern="1200">
                <a:solidFill>
                  <a:schemeClr val="tx1"/>
                </a:solidFill>
                <a:latin typeface="+mn-lt"/>
                <a:ea typeface="+mn-ea"/>
                <a:cs typeface="+mn-cs"/>
              </a:defRPr>
            </a:lvl3pPr>
            <a:lvl4pPr marL="691200" marR="0" indent="-219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0" i="0" kern="1200" baseline="0">
                <a:solidFill>
                  <a:schemeClr val="tx1"/>
                </a:solidFill>
                <a:latin typeface="+mn-lt"/>
                <a:ea typeface="+mn-ea"/>
                <a:cs typeface="+mn-cs"/>
              </a:defRPr>
            </a:lvl4pPr>
            <a:lvl5pPr marL="921600" marR="0" indent="-219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000" kern="1200">
                <a:solidFill>
                  <a:schemeClr val="tx1"/>
                </a:solidFill>
                <a:latin typeface="+mn-lt"/>
                <a:ea typeface="+mn-ea"/>
                <a:cs typeface="+mn-cs"/>
              </a:defRPr>
            </a:lvl5pPr>
            <a:lvl6pPr marL="1152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lnSpc>
                <a:spcPct val="100000"/>
              </a:lnSpc>
              <a:spcBef>
                <a:spcPct val="0"/>
              </a:spcBef>
              <a:spcAft>
                <a:spcPct val="0"/>
              </a:spcAft>
            </a:pPr>
            <a:r>
              <a:rPr lang="de-DE" dirty="0">
                <a:solidFill>
                  <a:srgbClr val="004994"/>
                </a:solidFill>
              </a:rPr>
              <a:t>1</a:t>
            </a:r>
            <a:r>
              <a:rPr lang="de-DE" dirty="0" smtClean="0">
                <a:solidFill>
                  <a:srgbClr val="004994"/>
                </a:solidFill>
              </a:rPr>
              <a:t>. Abgrenzung</a:t>
            </a:r>
            <a:r>
              <a:rPr lang="de-DE" dirty="0">
                <a:solidFill>
                  <a:srgbClr val="004994"/>
                </a:solidFill>
              </a:rPr>
              <a:t>: Laienhilfe </a:t>
            </a:r>
            <a:r>
              <a:rPr lang="de-DE" dirty="0">
                <a:solidFill>
                  <a:srgbClr val="004994"/>
                </a:solidFill>
                <a:sym typeface="Wingdings 3" panose="05040102010807070707" pitchFamily="18" charset="2"/>
              </a:rPr>
              <a:t>  Professionelle Hilfe</a:t>
            </a:r>
            <a:r>
              <a:rPr lang="de-DE" dirty="0">
                <a:solidFill>
                  <a:srgbClr val="004994"/>
                </a:solidFill>
              </a:rPr>
              <a:t> </a:t>
            </a:r>
          </a:p>
          <a:p>
            <a:pPr fontAlgn="base">
              <a:lnSpc>
                <a:spcPct val="100000"/>
              </a:lnSpc>
              <a:spcBef>
                <a:spcPct val="0"/>
              </a:spcBef>
              <a:spcAft>
                <a:spcPct val="0"/>
              </a:spcAft>
            </a:pPr>
            <a:endParaRPr lang="de-DE" dirty="0" smtClean="0"/>
          </a:p>
          <a:p>
            <a:pPr marL="285750" indent="-285750" fontAlgn="base">
              <a:lnSpc>
                <a:spcPct val="100000"/>
              </a:lnSpc>
              <a:spcBef>
                <a:spcPct val="0"/>
              </a:spcBef>
              <a:spcAft>
                <a:spcPct val="0"/>
              </a:spcAft>
              <a:buFont typeface="Wingdings 3" panose="05040102010807070707" pitchFamily="18" charset="2"/>
              <a:buChar char="9"/>
            </a:pPr>
            <a:endParaRPr lang="de-DE" dirty="0" smtClean="0"/>
          </a:p>
          <a:p>
            <a:pPr marL="285750" indent="-285750" fontAlgn="base">
              <a:lnSpc>
                <a:spcPct val="100000"/>
              </a:lnSpc>
              <a:spcBef>
                <a:spcPct val="0"/>
              </a:spcBef>
              <a:spcAft>
                <a:spcPct val="0"/>
              </a:spcAft>
              <a:buFont typeface="Wingdings 3" panose="05040102010807070707" pitchFamily="18" charset="2"/>
              <a:buChar char="9"/>
            </a:pPr>
            <a:endParaRPr lang="de-DE" altLang="de-DE" dirty="0" smtClean="0">
              <a:sym typeface="Wingdings 3" panose="05040102010807070707" pitchFamily="18" charset="2"/>
            </a:endParaRPr>
          </a:p>
          <a:p>
            <a:pPr marL="285750" indent="-285750" fontAlgn="base">
              <a:lnSpc>
                <a:spcPct val="100000"/>
              </a:lnSpc>
              <a:spcBef>
                <a:spcPct val="0"/>
              </a:spcBef>
              <a:spcAft>
                <a:spcPct val="0"/>
              </a:spcAft>
              <a:buFont typeface="Wingdings 3" panose="05040102010807070707" pitchFamily="18" charset="2"/>
              <a:buChar char="9"/>
            </a:pPr>
            <a:endParaRPr lang="de-DE" altLang="de-DE" dirty="0" smtClean="0">
              <a:sym typeface="Wingdings 3" panose="05040102010807070707" pitchFamily="18" charset="2"/>
            </a:endParaRPr>
          </a:p>
          <a:p>
            <a:pPr marL="285750" indent="-285750" fontAlgn="base">
              <a:lnSpc>
                <a:spcPct val="100000"/>
              </a:lnSpc>
              <a:spcBef>
                <a:spcPct val="0"/>
              </a:spcBef>
              <a:spcAft>
                <a:spcPct val="0"/>
              </a:spcAft>
              <a:buFont typeface="Wingdings 3" panose="05040102010807070707" pitchFamily="18" charset="2"/>
              <a:buChar char="9"/>
            </a:pPr>
            <a:endParaRPr lang="de-DE" altLang="de-DE" sz="1800" dirty="0" smtClean="0">
              <a:solidFill>
                <a:srgbClr val="5F5F5F"/>
              </a:solidFill>
              <a:latin typeface="Arial"/>
              <a:sym typeface="Wingdings 3" panose="05040102010807070707" pitchFamily="18" charset="2"/>
            </a:endParaRPr>
          </a:p>
          <a:p>
            <a:pPr marL="285750" indent="-285750"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p:txBody>
      </p:sp>
    </p:spTree>
    <p:extLst>
      <p:ext uri="{BB962C8B-B14F-4D97-AF65-F5344CB8AC3E}">
        <p14:creationId xmlns:p14="http://schemas.microsoft.com/office/powerpoint/2010/main" val="122877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up)">
                                      <p:cBhvr>
                                        <p:cTn id="27" dur="500"/>
                                        <p:tgtEl>
                                          <p:spTgt spid="16"/>
                                        </p:tgtEl>
                                      </p:cBhvr>
                                    </p:animEffec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1"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dissolve">
                                      <p:cBhvr>
                                        <p:cTn id="5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uiExpand="1" build="p"/>
      <p:bldP spid="14" grpId="0"/>
      <p:bldP spid="17" grpId="0"/>
      <p:bldP spid="18" grpId="0"/>
      <p:bldP spid="19" grpId="0"/>
      <p:bldP spid="19"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4. Versicherungsschutz und Haftung</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46684"/>
            <a:ext cx="10917596" cy="4068762"/>
          </a:xfrm>
        </p:spPr>
        <p:txBody>
          <a:bodyPr/>
          <a:lstStyle/>
          <a:p>
            <a:pPr fontAlgn="base">
              <a:lnSpc>
                <a:spcPct val="100000"/>
              </a:lnSpc>
              <a:spcBef>
                <a:spcPct val="0"/>
              </a:spcBef>
              <a:spcAft>
                <a:spcPct val="0"/>
              </a:spcAft>
            </a:pPr>
            <a:r>
              <a:rPr lang="de-DE" dirty="0">
                <a:solidFill>
                  <a:srgbClr val="004994"/>
                </a:solidFill>
              </a:rPr>
              <a:t>2</a:t>
            </a:r>
            <a:r>
              <a:rPr lang="de-DE" dirty="0" smtClean="0">
                <a:solidFill>
                  <a:srgbClr val="004994"/>
                </a:solidFill>
              </a:rPr>
              <a:t>. Zivilrechtliche Haftung </a:t>
            </a:r>
          </a:p>
          <a:p>
            <a:pPr fontAlgn="base">
              <a:lnSpc>
                <a:spcPct val="100000"/>
              </a:lnSpc>
              <a:spcBef>
                <a:spcPct val="0"/>
              </a:spcBef>
              <a:spcAft>
                <a:spcPct val="0"/>
              </a:spcAft>
            </a:pPr>
            <a:endParaRPr lang="de-DE" dirty="0" smtClean="0">
              <a:solidFill>
                <a:srgbClr val="004994"/>
              </a:solidFill>
            </a:endParaRPr>
          </a:p>
          <a:p>
            <a:pPr marL="285750" indent="-285750" fontAlgn="base">
              <a:lnSpc>
                <a:spcPct val="100000"/>
              </a:lnSpc>
              <a:spcBef>
                <a:spcPct val="0"/>
              </a:spcBef>
              <a:spcAft>
                <a:spcPct val="0"/>
              </a:spcAft>
              <a:buFont typeface="Wingdings 3" panose="05040102010807070707" pitchFamily="18" charset="2"/>
              <a:buChar char="9"/>
            </a:pPr>
            <a:r>
              <a:rPr lang="de-DE" dirty="0"/>
              <a:t>Haftungsprivileg dank gesetzlichem Unfallversicherungsschutz </a:t>
            </a:r>
            <a:r>
              <a:rPr lang="de-DE" altLang="de-DE" kern="0" dirty="0" smtClean="0"/>
              <a:t>bei Schadenersatzansprüchen wegen </a:t>
            </a:r>
            <a:r>
              <a:rPr lang="de-DE" altLang="de-DE" kern="0" dirty="0"/>
              <a:t>Personenschäden </a:t>
            </a:r>
            <a:r>
              <a:rPr lang="de-DE" altLang="de-DE" kern="0" dirty="0" smtClean="0"/>
              <a:t>infolge </a:t>
            </a:r>
            <a:r>
              <a:rPr lang="de-DE" altLang="de-DE" kern="0" dirty="0"/>
              <a:t>eines </a:t>
            </a:r>
            <a:r>
              <a:rPr lang="de-DE" altLang="de-DE" kern="0" dirty="0" smtClean="0"/>
              <a:t>Schulunfalles (§§</a:t>
            </a:r>
            <a:r>
              <a:rPr lang="de-DE" altLang="de-DE" kern="0" dirty="0"/>
              <a:t>104, 105, 106 SGB VII)</a:t>
            </a:r>
          </a:p>
          <a:p>
            <a:pPr lvl="0" fontAlgn="base">
              <a:lnSpc>
                <a:spcPct val="100000"/>
              </a:lnSpc>
              <a:spcBef>
                <a:spcPct val="0"/>
              </a:spcBef>
              <a:spcAft>
                <a:spcPct val="0"/>
              </a:spcAft>
            </a:pPr>
            <a:endParaRPr lang="de-DE" dirty="0" smtClean="0">
              <a:solidFill>
                <a:srgbClr val="004994"/>
              </a:solidFill>
            </a:endParaRPr>
          </a:p>
          <a:p>
            <a:pPr marL="285750" lvl="0" indent="-285750" fontAlgn="base">
              <a:lnSpc>
                <a:spcPct val="100000"/>
              </a:lnSpc>
              <a:spcBef>
                <a:spcPct val="0"/>
              </a:spcBef>
              <a:spcAft>
                <a:spcPct val="0"/>
              </a:spcAft>
              <a:buFont typeface="Wingdings 3" panose="05040102010807070707" pitchFamily="18" charset="2"/>
              <a:buChar char="9"/>
            </a:pPr>
            <a:endParaRPr lang="de-DE" dirty="0">
              <a:solidFill>
                <a:srgbClr val="004994"/>
              </a:solidFill>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smtClean="0">
              <a:sym typeface="Wingdings 3" panose="05040102010807070707" pitchFamily="18" charset="2"/>
            </a:endParaRPr>
          </a:p>
          <a:p>
            <a:pPr lvl="0" fontAlgn="base">
              <a:lnSpc>
                <a:spcPct val="100000"/>
              </a:lnSpc>
              <a:spcBef>
                <a:spcPct val="0"/>
              </a:spcBef>
              <a:spcAft>
                <a:spcPct val="0"/>
              </a:spcAft>
            </a:pPr>
            <a:endParaRPr lang="de-DE" altLang="de-DE" sz="1800" dirty="0">
              <a:solidFill>
                <a:srgbClr val="5F5F5F"/>
              </a:solidFill>
              <a:latin typeface="Arial"/>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a:solidFill>
                <a:srgbClr val="004994"/>
              </a:solidFill>
              <a:sym typeface="Wingdings 3" panose="05040102010807070707" pitchFamily="18" charset="2"/>
            </a:endParaRPr>
          </a:p>
        </p:txBody>
      </p:sp>
      <p:sp>
        <p:nvSpPr>
          <p:cNvPr id="6" name="Rechteck 5"/>
          <p:cNvSpPr/>
          <p:nvPr/>
        </p:nvSpPr>
        <p:spPr>
          <a:xfrm>
            <a:off x="2997538" y="3521967"/>
            <a:ext cx="6186264" cy="2034220"/>
          </a:xfrm>
          <a:prstGeom prst="rect">
            <a:avLst/>
          </a:prstGeom>
          <a:solidFill>
            <a:srgbClr val="FFFFFF"/>
          </a:solidFill>
          <a:ln w="25400" cap="flat" cmpd="sng" algn="ctr">
            <a:solidFill>
              <a:srgbClr val="5F5F5F"/>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de-DE" sz="1800" b="0" i="0" u="none" strike="noStrike" kern="0" cap="none" spc="0" normalizeH="0" baseline="0" noProof="0" smtClean="0">
              <a:ln>
                <a:noFill/>
              </a:ln>
              <a:solidFill>
                <a:srgbClr val="FFFFFF"/>
              </a:solidFill>
              <a:effectLst/>
              <a:uLnTx/>
              <a:uFillTx/>
              <a:latin typeface="Arial"/>
              <a:ea typeface="+mn-ea"/>
              <a:cs typeface="+mn-cs"/>
            </a:endParaRPr>
          </a:p>
        </p:txBody>
      </p:sp>
      <p:sp>
        <p:nvSpPr>
          <p:cNvPr id="8" name="Rectangle 7"/>
          <p:cNvSpPr>
            <a:spLocks noChangeArrowheads="1"/>
          </p:cNvSpPr>
          <p:nvPr/>
        </p:nvSpPr>
        <p:spPr bwMode="auto">
          <a:xfrm>
            <a:off x="7578048" y="3732181"/>
            <a:ext cx="1569983" cy="828432"/>
          </a:xfrm>
          <a:prstGeom prst="rect">
            <a:avLst/>
          </a:prstGeom>
          <a:noFill/>
          <a:ln w="12700">
            <a:noFill/>
            <a:miter lim="800000"/>
            <a:headEnd/>
            <a:tailEnd/>
          </a:ln>
        </p:spPr>
        <p:txBody>
          <a:bodyPr wrap="none" lIns="90488" tIns="44450" rIns="90488" bIns="44450">
            <a:spAutoFit/>
          </a:bodyPr>
          <a:lstStyle/>
          <a:p>
            <a:pPr marL="0" marR="0" lvl="0" indent="0" defTabSz="762000" eaLnBrk="0" fontAlgn="base" latinLnBrk="0" hangingPunct="0">
              <a:lnSpc>
                <a:spcPct val="100000"/>
              </a:lnSpc>
              <a:spcBef>
                <a:spcPct val="0"/>
              </a:spcBef>
              <a:spcAft>
                <a:spcPct val="0"/>
              </a:spcAft>
              <a:buClrTx/>
              <a:buSzTx/>
              <a:buFontTx/>
              <a:buNone/>
              <a:tabLst/>
              <a:defRPr/>
            </a:pPr>
            <a:r>
              <a:rPr kumimoji="0" lang="de-DE" sz="2400" b="1" i="0" u="none" strike="noStrike" kern="0" cap="none" spc="0" normalizeH="0" baseline="0" noProof="0" dirty="0" smtClean="0">
                <a:ln>
                  <a:noFill/>
                </a:ln>
                <a:solidFill>
                  <a:srgbClr val="004994"/>
                </a:solidFill>
                <a:effectLst/>
                <a:uLnTx/>
                <a:uFillTx/>
              </a:rPr>
              <a:t>Verletzter</a:t>
            </a:r>
            <a:endParaRPr kumimoji="0" lang="de-DE" sz="2400" b="0" i="0" u="none" strike="noStrike" kern="0" cap="none" spc="0" normalizeH="0" baseline="0" noProof="0" dirty="0" smtClean="0">
              <a:ln>
                <a:noFill/>
              </a:ln>
              <a:solidFill>
                <a:srgbClr val="004994"/>
              </a:solidFill>
              <a:effectLst/>
              <a:uLnTx/>
              <a:uFillTx/>
            </a:endParaRPr>
          </a:p>
          <a:p>
            <a:pPr marL="0" marR="0" lvl="0" indent="0" defTabSz="762000" eaLnBrk="0" fontAlgn="base" latinLnBrk="0" hangingPunct="0">
              <a:lnSpc>
                <a:spcPct val="100000"/>
              </a:lnSpc>
              <a:spcBef>
                <a:spcPct val="0"/>
              </a:spcBef>
              <a:spcAft>
                <a:spcPct val="0"/>
              </a:spcAft>
              <a:buClrTx/>
              <a:buSzTx/>
              <a:buFontTx/>
              <a:buNone/>
              <a:tabLst/>
              <a:defRPr/>
            </a:pPr>
            <a:endParaRPr kumimoji="0" lang="de-DE" sz="2400" b="1" i="0" u="none" strike="noStrike" kern="0" cap="none" spc="0" normalizeH="0" baseline="0" noProof="0" dirty="0" smtClean="0">
              <a:ln>
                <a:noFill/>
              </a:ln>
              <a:solidFill>
                <a:srgbClr val="000000"/>
              </a:solidFill>
              <a:effectLst/>
              <a:uLnTx/>
              <a:uFillTx/>
            </a:endParaRPr>
          </a:p>
        </p:txBody>
      </p:sp>
      <p:sp>
        <p:nvSpPr>
          <p:cNvPr id="9" name="Rectangle 6"/>
          <p:cNvSpPr>
            <a:spLocks noChangeArrowheads="1"/>
          </p:cNvSpPr>
          <p:nvPr/>
        </p:nvSpPr>
        <p:spPr bwMode="auto">
          <a:xfrm>
            <a:off x="3067050" y="3732181"/>
            <a:ext cx="2139126" cy="828432"/>
          </a:xfrm>
          <a:prstGeom prst="rect">
            <a:avLst/>
          </a:prstGeom>
          <a:noFill/>
          <a:ln w="12700">
            <a:noFill/>
            <a:miter lim="800000"/>
            <a:headEnd/>
            <a:tailEnd/>
          </a:ln>
        </p:spPr>
        <p:txBody>
          <a:bodyPr wrap="square" lIns="90488" tIns="44450" rIns="90488" bIns="44450">
            <a:spAutoFit/>
          </a:bodyPr>
          <a:lstStyle/>
          <a:p>
            <a:pPr marL="0" marR="0" lvl="0" indent="0" defTabSz="762000" eaLnBrk="0" fontAlgn="base" latinLnBrk="0" hangingPunct="0">
              <a:lnSpc>
                <a:spcPct val="100000"/>
              </a:lnSpc>
              <a:spcBef>
                <a:spcPct val="0"/>
              </a:spcBef>
              <a:spcAft>
                <a:spcPct val="0"/>
              </a:spcAft>
              <a:buClrTx/>
              <a:buSzTx/>
              <a:buFontTx/>
              <a:buNone/>
              <a:tabLst/>
              <a:defRPr/>
            </a:pPr>
            <a:r>
              <a:rPr kumimoji="0" lang="de-DE" sz="2400" b="1" i="0" u="none" strike="noStrike" kern="0" cap="none" spc="0" normalizeH="0" baseline="0" noProof="0" dirty="0" smtClean="0">
                <a:ln>
                  <a:noFill/>
                </a:ln>
                <a:solidFill>
                  <a:srgbClr val="004994"/>
                </a:solidFill>
                <a:effectLst/>
                <a:uLnTx/>
                <a:uFillTx/>
              </a:rPr>
              <a:t>Verursacher</a:t>
            </a:r>
          </a:p>
          <a:p>
            <a:pPr marL="0" marR="0" lvl="0" indent="0" defTabSz="762000" eaLnBrk="0" fontAlgn="base" latinLnBrk="0" hangingPunct="0">
              <a:lnSpc>
                <a:spcPct val="100000"/>
              </a:lnSpc>
              <a:spcBef>
                <a:spcPct val="0"/>
              </a:spcBef>
              <a:spcAft>
                <a:spcPct val="0"/>
              </a:spcAft>
              <a:buClrTx/>
              <a:buSzTx/>
              <a:buFontTx/>
              <a:buNone/>
              <a:tabLst/>
              <a:defRPr/>
            </a:pPr>
            <a:endParaRPr kumimoji="0" lang="de-DE" sz="2400" b="1" i="0" u="none" strike="noStrike" kern="0" cap="none" spc="0" normalizeH="0" baseline="0" noProof="0" dirty="0" smtClean="0">
              <a:ln>
                <a:noFill/>
              </a:ln>
              <a:solidFill>
                <a:srgbClr val="000000"/>
              </a:solidFill>
              <a:effectLst/>
              <a:uLnTx/>
              <a:uFillTx/>
              <a:latin typeface="Times New Roman" pitchFamily="18" charset="0"/>
            </a:endParaRPr>
          </a:p>
        </p:txBody>
      </p:sp>
      <p:sp>
        <p:nvSpPr>
          <p:cNvPr id="10" name="Rectangle 6"/>
          <p:cNvSpPr>
            <a:spLocks noChangeArrowheads="1"/>
          </p:cNvSpPr>
          <p:nvPr/>
        </p:nvSpPr>
        <p:spPr bwMode="auto">
          <a:xfrm>
            <a:off x="2997538" y="3138482"/>
            <a:ext cx="6186263" cy="828432"/>
          </a:xfrm>
          <a:prstGeom prst="rect">
            <a:avLst/>
          </a:prstGeom>
          <a:noFill/>
          <a:ln w="12700">
            <a:noFill/>
            <a:miter lim="800000"/>
            <a:headEnd/>
            <a:tailEnd/>
          </a:ln>
        </p:spPr>
        <p:txBody>
          <a:bodyPr wrap="square" lIns="90488" tIns="44450" rIns="90488" bIns="44450">
            <a:spAutoFit/>
          </a:bodyPr>
          <a:lstStyle/>
          <a:p>
            <a:pPr marL="0" marR="0" lvl="0" indent="0" algn="ctr" defTabSz="762000" eaLnBrk="0" fontAlgn="base" latinLnBrk="0" hangingPunct="0">
              <a:lnSpc>
                <a:spcPct val="100000"/>
              </a:lnSpc>
              <a:spcBef>
                <a:spcPct val="0"/>
              </a:spcBef>
              <a:spcAft>
                <a:spcPct val="0"/>
              </a:spcAft>
              <a:buClrTx/>
              <a:buSzTx/>
              <a:buFontTx/>
              <a:buNone/>
              <a:tabLst/>
              <a:defRPr/>
            </a:pPr>
            <a:r>
              <a:rPr kumimoji="0" lang="de-DE" sz="2400" b="1" i="0" u="none" strike="noStrike" kern="0" cap="none" spc="0" normalizeH="0" baseline="0" noProof="0" dirty="0" smtClean="0">
                <a:ln>
                  <a:noFill/>
                </a:ln>
                <a:effectLst/>
                <a:uLnTx/>
                <a:uFillTx/>
              </a:rPr>
              <a:t>Schule</a:t>
            </a:r>
          </a:p>
          <a:p>
            <a:pPr marL="0" marR="0" lvl="0" indent="0" algn="ctr" defTabSz="762000" eaLnBrk="0" fontAlgn="base" latinLnBrk="0" hangingPunct="0">
              <a:lnSpc>
                <a:spcPct val="100000"/>
              </a:lnSpc>
              <a:spcBef>
                <a:spcPct val="0"/>
              </a:spcBef>
              <a:spcAft>
                <a:spcPct val="0"/>
              </a:spcAft>
              <a:buClrTx/>
              <a:buSzTx/>
              <a:buFontTx/>
              <a:buNone/>
              <a:tabLst/>
              <a:defRPr/>
            </a:pPr>
            <a:endParaRPr kumimoji="0" lang="de-DE" sz="2400" b="1" i="0" u="none" strike="noStrike" kern="0" cap="none" spc="0" normalizeH="0" baseline="0" noProof="0" dirty="0" smtClean="0">
              <a:ln>
                <a:noFill/>
              </a:ln>
              <a:solidFill>
                <a:srgbClr val="000000"/>
              </a:solidFill>
              <a:effectLst/>
              <a:uLnTx/>
              <a:uFillTx/>
              <a:latin typeface="Times New Roman" pitchFamily="18" charset="0"/>
            </a:endParaRPr>
          </a:p>
        </p:txBody>
      </p:sp>
      <p:grpSp>
        <p:nvGrpSpPr>
          <p:cNvPr id="11" name="Gruppieren 10"/>
          <p:cNvGrpSpPr/>
          <p:nvPr/>
        </p:nvGrpSpPr>
        <p:grpSpPr>
          <a:xfrm>
            <a:off x="5012781" y="3635500"/>
            <a:ext cx="2592287" cy="736099"/>
            <a:chOff x="4283968" y="2977390"/>
            <a:chExt cx="2592287" cy="736099"/>
          </a:xfrm>
        </p:grpSpPr>
        <p:sp>
          <p:nvSpPr>
            <p:cNvPr id="12" name="Line 17"/>
            <p:cNvSpPr>
              <a:spLocks noChangeShapeType="1"/>
            </p:cNvSpPr>
            <p:nvPr/>
          </p:nvSpPr>
          <p:spPr bwMode="auto">
            <a:xfrm flipH="1">
              <a:off x="6137781" y="3302512"/>
              <a:ext cx="738474" cy="0"/>
            </a:xfrm>
            <a:prstGeom prst="line">
              <a:avLst/>
            </a:prstGeom>
            <a:noFill/>
            <a:ln w="50800">
              <a:solidFill>
                <a:srgbClr val="000000"/>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de-DE" sz="1800" b="0" i="0" u="none" strike="noStrike" kern="0" cap="none" spc="0" normalizeH="0" baseline="0" noProof="0" smtClean="0">
                <a:ln>
                  <a:noFill/>
                </a:ln>
                <a:solidFill>
                  <a:srgbClr val="000000"/>
                </a:solidFill>
                <a:effectLst/>
                <a:uLnTx/>
                <a:uFillTx/>
              </a:endParaRPr>
            </a:p>
          </p:txBody>
        </p:sp>
        <p:sp>
          <p:nvSpPr>
            <p:cNvPr id="13" name="Line 18"/>
            <p:cNvSpPr>
              <a:spLocks noChangeShapeType="1"/>
            </p:cNvSpPr>
            <p:nvPr/>
          </p:nvSpPr>
          <p:spPr bwMode="auto">
            <a:xfrm flipH="1">
              <a:off x="4283968" y="3302512"/>
              <a:ext cx="761179" cy="0"/>
            </a:xfrm>
            <a:prstGeom prst="line">
              <a:avLst/>
            </a:prstGeom>
            <a:noFill/>
            <a:ln w="50800">
              <a:solidFill>
                <a:srgbClr val="000000"/>
              </a:solidFill>
              <a:round/>
              <a:headEnd/>
              <a:tailEnd type="triangle" w="med" len="me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de-DE" sz="1800" b="0" i="0" u="none" strike="noStrike" kern="0" cap="none" spc="0" normalizeH="0" baseline="0" noProof="0" smtClean="0">
                <a:ln>
                  <a:noFill/>
                </a:ln>
                <a:solidFill>
                  <a:srgbClr val="000000"/>
                </a:solidFill>
                <a:effectLst/>
                <a:uLnTx/>
                <a:uFillTx/>
              </a:endParaRPr>
            </a:p>
          </p:txBody>
        </p:sp>
        <p:sp>
          <p:nvSpPr>
            <p:cNvPr id="14" name="Line 19"/>
            <p:cNvSpPr>
              <a:spLocks noChangeShapeType="1"/>
            </p:cNvSpPr>
            <p:nvPr/>
          </p:nvSpPr>
          <p:spPr bwMode="auto">
            <a:xfrm flipH="1">
              <a:off x="4957225" y="3061212"/>
              <a:ext cx="152400" cy="520701"/>
            </a:xfrm>
            <a:prstGeom prst="line">
              <a:avLst/>
            </a:prstGeom>
            <a:noFill/>
            <a:ln w="50800">
              <a:solidFill>
                <a:srgbClr val="000000"/>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de-DE" sz="1800" b="0" i="0" u="none" strike="noStrike" kern="0" cap="none" spc="0" normalizeH="0" baseline="0" noProof="0" smtClean="0">
                <a:ln>
                  <a:noFill/>
                </a:ln>
                <a:solidFill>
                  <a:srgbClr val="000000"/>
                </a:solidFill>
                <a:effectLst/>
                <a:uLnTx/>
                <a:uFillTx/>
              </a:endParaRPr>
            </a:p>
          </p:txBody>
        </p:sp>
        <p:sp>
          <p:nvSpPr>
            <p:cNvPr id="15" name="Line 20"/>
            <p:cNvSpPr>
              <a:spLocks noChangeShapeType="1"/>
            </p:cNvSpPr>
            <p:nvPr/>
          </p:nvSpPr>
          <p:spPr bwMode="auto">
            <a:xfrm flipH="1">
              <a:off x="6030927" y="3072576"/>
              <a:ext cx="152400" cy="520701"/>
            </a:xfrm>
            <a:prstGeom prst="line">
              <a:avLst/>
            </a:prstGeom>
            <a:noFill/>
            <a:ln w="50800">
              <a:solidFill>
                <a:srgbClr val="000000"/>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de-DE" sz="1800" b="0" i="0" u="none" strike="noStrike" kern="0" cap="none" spc="0" normalizeH="0" baseline="0" noProof="0" smtClean="0">
                <a:ln>
                  <a:noFill/>
                </a:ln>
                <a:solidFill>
                  <a:srgbClr val="000000"/>
                </a:solidFill>
                <a:effectLst/>
                <a:uLnTx/>
                <a:uFillTx/>
              </a:endParaRPr>
            </a:p>
          </p:txBody>
        </p:sp>
        <p:sp>
          <p:nvSpPr>
            <p:cNvPr id="16" name="Rectangle 21"/>
            <p:cNvSpPr>
              <a:spLocks noChangeArrowheads="1"/>
            </p:cNvSpPr>
            <p:nvPr/>
          </p:nvSpPr>
          <p:spPr bwMode="auto">
            <a:xfrm>
              <a:off x="5152001" y="2977390"/>
              <a:ext cx="1067601" cy="736099"/>
            </a:xfrm>
            <a:prstGeom prst="rect">
              <a:avLst/>
            </a:prstGeom>
            <a:noFill/>
            <a:ln w="12700">
              <a:noFill/>
              <a:miter lim="800000"/>
              <a:headEnd/>
              <a:tailEnd/>
            </a:ln>
          </p:spPr>
          <p:txBody>
            <a:bodyPr wrap="none" lIns="90488" tIns="44450" rIns="90488" bIns="44450">
              <a:spAutoFit/>
            </a:bodyPr>
            <a:lstStyle/>
            <a:p>
              <a:pPr marL="0" marR="0" lvl="0" indent="0" defTabSz="762000" eaLnBrk="0" fontAlgn="base" latinLnBrk="0" hangingPunct="0">
                <a:lnSpc>
                  <a:spcPct val="100000"/>
                </a:lnSpc>
                <a:spcBef>
                  <a:spcPct val="0"/>
                </a:spcBef>
                <a:spcAft>
                  <a:spcPct val="0"/>
                </a:spcAft>
                <a:buClrTx/>
                <a:buSzTx/>
                <a:buFontTx/>
                <a:buNone/>
                <a:tabLst/>
                <a:defRPr/>
              </a:pPr>
              <a:r>
                <a:rPr kumimoji="0" lang="de-DE" sz="1400" b="1" i="0" u="none" strike="noStrike" kern="0" cap="none" spc="0" normalizeH="0" baseline="0" noProof="0" dirty="0" smtClean="0">
                  <a:ln>
                    <a:noFill/>
                  </a:ln>
                  <a:solidFill>
                    <a:srgbClr val="FF0000"/>
                  </a:solidFill>
                  <a:effectLst/>
                  <a:uLnTx/>
                  <a:uFillTx/>
                </a:rPr>
                <a:t>Anspruch </a:t>
              </a:r>
            </a:p>
            <a:p>
              <a:pPr marL="0" marR="0" lvl="0" indent="0" defTabSz="762000" eaLnBrk="0" fontAlgn="base" latinLnBrk="0" hangingPunct="0">
                <a:lnSpc>
                  <a:spcPct val="100000"/>
                </a:lnSpc>
                <a:spcBef>
                  <a:spcPct val="0"/>
                </a:spcBef>
                <a:spcAft>
                  <a:spcPct val="0"/>
                </a:spcAft>
                <a:buClrTx/>
                <a:buSzTx/>
                <a:buFontTx/>
                <a:buNone/>
                <a:tabLst/>
                <a:defRPr/>
              </a:pPr>
              <a:r>
                <a:rPr kumimoji="0" lang="de-DE" sz="1400" b="1" i="0" u="none" strike="noStrike" kern="0" cap="none" spc="0" normalizeH="0" baseline="0" noProof="0" dirty="0" smtClean="0">
                  <a:ln>
                    <a:noFill/>
                  </a:ln>
                  <a:solidFill>
                    <a:srgbClr val="FF0000"/>
                  </a:solidFill>
                  <a:effectLst/>
                  <a:uLnTx/>
                  <a:uFillTx/>
                </a:rPr>
                <a:t>nur bei</a:t>
              </a:r>
            </a:p>
            <a:p>
              <a:pPr marL="0" marR="0" lvl="0" indent="0" defTabSz="762000" eaLnBrk="0" fontAlgn="base" latinLnBrk="0" hangingPunct="0">
                <a:lnSpc>
                  <a:spcPct val="100000"/>
                </a:lnSpc>
                <a:spcBef>
                  <a:spcPct val="0"/>
                </a:spcBef>
                <a:spcAft>
                  <a:spcPct val="0"/>
                </a:spcAft>
                <a:buClrTx/>
                <a:buSzTx/>
                <a:buFontTx/>
                <a:buNone/>
                <a:tabLst/>
                <a:defRPr/>
              </a:pPr>
              <a:r>
                <a:rPr kumimoji="0" lang="de-DE" sz="1400" b="1" i="0" u="none" strike="noStrike" kern="0" cap="small" spc="0" normalizeH="0" baseline="0" noProof="0" dirty="0" smtClean="0">
                  <a:ln>
                    <a:noFill/>
                  </a:ln>
                  <a:solidFill>
                    <a:srgbClr val="004994"/>
                  </a:solidFill>
                  <a:effectLst/>
                  <a:uLnTx/>
                  <a:uFillTx/>
                </a:rPr>
                <a:t>Vorsatz</a:t>
              </a:r>
            </a:p>
          </p:txBody>
        </p:sp>
      </p:grpSp>
      <p:grpSp>
        <p:nvGrpSpPr>
          <p:cNvPr id="17" name="Gruppieren 16"/>
          <p:cNvGrpSpPr/>
          <p:nvPr/>
        </p:nvGrpSpPr>
        <p:grpSpPr>
          <a:xfrm>
            <a:off x="2985953" y="5737548"/>
            <a:ext cx="6197849" cy="520655"/>
            <a:chOff x="2257140" y="5398608"/>
            <a:chExt cx="6197849" cy="520655"/>
          </a:xfrm>
        </p:grpSpPr>
        <p:sp>
          <p:nvSpPr>
            <p:cNvPr id="18" name="Rectangle 14"/>
            <p:cNvSpPr>
              <a:spLocks noChangeArrowheads="1"/>
            </p:cNvSpPr>
            <p:nvPr/>
          </p:nvSpPr>
          <p:spPr bwMode="auto">
            <a:xfrm>
              <a:off x="2916612" y="5398608"/>
              <a:ext cx="5538377" cy="520655"/>
            </a:xfrm>
            <a:prstGeom prst="rect">
              <a:avLst/>
            </a:prstGeom>
            <a:solidFill>
              <a:srgbClr val="004994"/>
            </a:solidFill>
            <a:ln w="12700">
              <a:noFill/>
              <a:miter lim="800000"/>
              <a:headEnd/>
              <a:tailEnd/>
            </a:ln>
            <a:effectLst/>
          </p:spPr>
          <p:txBody>
            <a:bodyPr wrap="none" lIns="90488" tIns="44450" rIns="90488" bIns="44450">
              <a:spAutoFit/>
            </a:bodyPr>
            <a:lstStyle/>
            <a:p>
              <a:pPr marL="0" marR="0" lvl="0" indent="0" defTabSz="762000" eaLnBrk="0" fontAlgn="base" latinLnBrk="0" hangingPunct="0">
                <a:lnSpc>
                  <a:spcPct val="100000"/>
                </a:lnSpc>
                <a:spcBef>
                  <a:spcPct val="0"/>
                </a:spcBef>
                <a:spcAft>
                  <a:spcPct val="0"/>
                </a:spcAft>
                <a:buClrTx/>
                <a:buSzTx/>
                <a:buFontTx/>
                <a:buNone/>
                <a:tabLst/>
                <a:defRPr/>
              </a:pPr>
              <a:r>
                <a:rPr kumimoji="0" lang="de-DE" sz="2800" b="1" i="0" u="none" strike="noStrike" kern="0" cap="none" spc="0" normalizeH="0" baseline="0" noProof="0" dirty="0">
                  <a:ln>
                    <a:noFill/>
                  </a:ln>
                  <a:solidFill>
                    <a:srgbClr val="FFFFFF"/>
                  </a:solidFill>
                  <a:effectLst/>
                  <a:uLnTx/>
                  <a:uFillTx/>
                </a:rPr>
                <a:t>Gesetzliche Unfallversicherung</a:t>
              </a:r>
            </a:p>
          </p:txBody>
        </p:sp>
        <p:pic>
          <p:nvPicPr>
            <p:cNvPr id="19" name="Picture 22" descr="H:\Präsentationen zu  meinen Seminaren &amp; Vorträgen\KUB_LUK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7140" y="5424135"/>
              <a:ext cx="6096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 name="Line 15"/>
          <p:cNvSpPr>
            <a:spLocks noChangeShapeType="1"/>
          </p:cNvSpPr>
          <p:nvPr/>
        </p:nvSpPr>
        <p:spPr bwMode="auto">
          <a:xfrm flipH="1">
            <a:off x="7120312" y="4156425"/>
            <a:ext cx="1232860" cy="1724884"/>
          </a:xfrm>
          <a:prstGeom prst="line">
            <a:avLst/>
          </a:prstGeom>
          <a:noFill/>
          <a:ln w="76200">
            <a:solidFill>
              <a:srgbClr val="000000"/>
            </a:solidFill>
            <a:round/>
            <a:headEnd/>
            <a:tailEnd type="triangle" w="med" len="me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de-DE" sz="1800" b="0" i="0" u="none" strike="noStrike" kern="0" cap="none" spc="0" normalizeH="0" baseline="0" noProof="0" smtClean="0">
              <a:ln>
                <a:noFill/>
              </a:ln>
              <a:solidFill>
                <a:srgbClr val="000000"/>
              </a:solidFill>
              <a:effectLst/>
              <a:uLnTx/>
              <a:uFillTx/>
            </a:endParaRPr>
          </a:p>
        </p:txBody>
      </p:sp>
      <p:grpSp>
        <p:nvGrpSpPr>
          <p:cNvPr id="21" name="Gruppieren 20"/>
          <p:cNvGrpSpPr/>
          <p:nvPr/>
        </p:nvGrpSpPr>
        <p:grpSpPr>
          <a:xfrm>
            <a:off x="3670003" y="4146729"/>
            <a:ext cx="2725684" cy="1650304"/>
            <a:chOff x="2941190" y="3488619"/>
            <a:chExt cx="2725684" cy="1650304"/>
          </a:xfrm>
        </p:grpSpPr>
        <p:grpSp>
          <p:nvGrpSpPr>
            <p:cNvPr id="22" name="Group 28"/>
            <p:cNvGrpSpPr>
              <a:grpSpLocks/>
            </p:cNvGrpSpPr>
            <p:nvPr/>
          </p:nvGrpSpPr>
          <p:grpSpPr bwMode="auto">
            <a:xfrm>
              <a:off x="3425183" y="3488619"/>
              <a:ext cx="1395757" cy="1650304"/>
              <a:chOff x="1215" y="2017"/>
              <a:chExt cx="587" cy="1169"/>
            </a:xfrm>
          </p:grpSpPr>
          <p:sp>
            <p:nvSpPr>
              <p:cNvPr id="24" name="Line 22"/>
              <p:cNvSpPr>
                <a:spLocks noChangeShapeType="1"/>
              </p:cNvSpPr>
              <p:nvPr/>
            </p:nvSpPr>
            <p:spPr bwMode="auto">
              <a:xfrm flipH="1" flipV="1">
                <a:off x="1215" y="2017"/>
                <a:ext cx="250" cy="591"/>
              </a:xfrm>
              <a:prstGeom prst="line">
                <a:avLst/>
              </a:prstGeom>
              <a:noFill/>
              <a:ln w="50800">
                <a:solidFill>
                  <a:srgbClr val="000000"/>
                </a:solidFill>
                <a:round/>
                <a:headEnd/>
                <a:tailEnd type="triangle" w="med" len="me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de-DE" sz="1800" b="0" i="0" u="none" strike="noStrike" kern="0" cap="none" spc="0" normalizeH="0" baseline="0" noProof="0" smtClean="0">
                  <a:ln>
                    <a:noFill/>
                  </a:ln>
                  <a:solidFill>
                    <a:srgbClr val="000000"/>
                  </a:solidFill>
                  <a:effectLst/>
                  <a:uLnTx/>
                  <a:uFillTx/>
                </a:endParaRPr>
              </a:p>
            </p:txBody>
          </p:sp>
          <p:sp>
            <p:nvSpPr>
              <p:cNvPr id="25" name="Line 24"/>
              <p:cNvSpPr>
                <a:spLocks noChangeShapeType="1"/>
              </p:cNvSpPr>
              <p:nvPr/>
            </p:nvSpPr>
            <p:spPr bwMode="auto">
              <a:xfrm>
                <a:off x="1628" y="2956"/>
                <a:ext cx="111" cy="230"/>
              </a:xfrm>
              <a:prstGeom prst="line">
                <a:avLst/>
              </a:prstGeom>
              <a:noFill/>
              <a:ln w="50800">
                <a:solidFill>
                  <a:srgbClr val="000000"/>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de-DE" sz="1800" b="0" i="0" u="none" strike="noStrike" kern="0" cap="none" spc="0" normalizeH="0" baseline="0" noProof="0" smtClean="0">
                  <a:ln>
                    <a:noFill/>
                  </a:ln>
                  <a:solidFill>
                    <a:srgbClr val="000000"/>
                  </a:solidFill>
                  <a:effectLst/>
                  <a:uLnTx/>
                  <a:uFillTx/>
                </a:endParaRPr>
              </a:p>
            </p:txBody>
          </p:sp>
          <p:sp>
            <p:nvSpPr>
              <p:cNvPr id="26" name="Line 25"/>
              <p:cNvSpPr>
                <a:spLocks noChangeShapeType="1"/>
              </p:cNvSpPr>
              <p:nvPr/>
            </p:nvSpPr>
            <p:spPr bwMode="auto">
              <a:xfrm>
                <a:off x="1474" y="2956"/>
                <a:ext cx="328" cy="0"/>
              </a:xfrm>
              <a:prstGeom prst="line">
                <a:avLst/>
              </a:prstGeom>
              <a:noFill/>
              <a:ln w="50800">
                <a:solidFill>
                  <a:srgbClr val="000000"/>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de-DE" sz="1800" b="0" i="0" u="none" strike="noStrike" kern="0" cap="none" spc="0" normalizeH="0" baseline="0" noProof="0" smtClean="0">
                  <a:ln>
                    <a:noFill/>
                  </a:ln>
                  <a:solidFill>
                    <a:srgbClr val="000000"/>
                  </a:solidFill>
                  <a:effectLst/>
                  <a:uLnTx/>
                  <a:uFillTx/>
                </a:endParaRPr>
              </a:p>
            </p:txBody>
          </p:sp>
          <p:sp>
            <p:nvSpPr>
              <p:cNvPr id="27" name="Line 26"/>
              <p:cNvSpPr>
                <a:spLocks noChangeShapeType="1"/>
              </p:cNvSpPr>
              <p:nvPr/>
            </p:nvSpPr>
            <p:spPr bwMode="auto">
              <a:xfrm>
                <a:off x="1280" y="2608"/>
                <a:ext cx="328" cy="0"/>
              </a:xfrm>
              <a:prstGeom prst="line">
                <a:avLst/>
              </a:prstGeom>
              <a:noFill/>
              <a:ln w="50800">
                <a:solidFill>
                  <a:srgbClr val="000000"/>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de-DE" sz="1800" b="0" i="0" u="none" strike="noStrike" kern="0" cap="none" spc="0" normalizeH="0" baseline="0" noProof="0" smtClean="0">
                  <a:ln>
                    <a:noFill/>
                  </a:ln>
                  <a:solidFill>
                    <a:srgbClr val="000000"/>
                  </a:solidFill>
                  <a:effectLst/>
                  <a:uLnTx/>
                  <a:uFillTx/>
                </a:endParaRPr>
              </a:p>
            </p:txBody>
          </p:sp>
        </p:grpSp>
        <p:sp>
          <p:nvSpPr>
            <p:cNvPr id="23" name="Rectangle 23"/>
            <p:cNvSpPr>
              <a:spLocks noChangeArrowheads="1"/>
            </p:cNvSpPr>
            <p:nvPr/>
          </p:nvSpPr>
          <p:spPr bwMode="auto">
            <a:xfrm>
              <a:off x="2941190" y="4322946"/>
              <a:ext cx="2725684" cy="520655"/>
            </a:xfrm>
            <a:prstGeom prst="rect">
              <a:avLst/>
            </a:prstGeom>
            <a:noFill/>
            <a:ln w="12700">
              <a:noFill/>
              <a:miter lim="800000"/>
              <a:headEnd/>
              <a:tailEnd/>
            </a:ln>
          </p:spPr>
          <p:txBody>
            <a:bodyPr wrap="none" lIns="90488" tIns="44450" rIns="90488" bIns="44450">
              <a:spAutoFit/>
            </a:bodyPr>
            <a:lstStyle/>
            <a:p>
              <a:pPr marL="0" marR="0" lvl="0" indent="0" algn="ctr" defTabSz="762000" eaLnBrk="0" fontAlgn="base" latinLnBrk="0" hangingPunct="0">
                <a:lnSpc>
                  <a:spcPct val="100000"/>
                </a:lnSpc>
                <a:spcBef>
                  <a:spcPct val="0"/>
                </a:spcBef>
                <a:spcAft>
                  <a:spcPct val="0"/>
                </a:spcAft>
                <a:buClrTx/>
                <a:buSzTx/>
                <a:buFontTx/>
                <a:buNone/>
                <a:tabLst/>
                <a:defRPr/>
              </a:pPr>
              <a:r>
                <a:rPr kumimoji="0" lang="de-DE" sz="1400" b="1" i="0" u="none" strike="noStrike" kern="0" cap="none" spc="0" normalizeH="0" baseline="0" noProof="0" dirty="0" smtClean="0">
                  <a:ln>
                    <a:noFill/>
                  </a:ln>
                  <a:solidFill>
                    <a:srgbClr val="FF0000"/>
                  </a:solidFill>
                  <a:effectLst/>
                  <a:uLnTx/>
                  <a:uFillTx/>
                </a:rPr>
                <a:t>Regress nur bei </a:t>
              </a:r>
              <a:r>
                <a:rPr kumimoji="0" lang="de-DE" sz="1400" b="1" i="0" u="none" strike="noStrike" kern="0" cap="small" spc="0" normalizeH="0" baseline="0" noProof="0" dirty="0" smtClean="0">
                  <a:ln>
                    <a:noFill/>
                  </a:ln>
                  <a:solidFill>
                    <a:srgbClr val="004994"/>
                  </a:solidFill>
                  <a:effectLst/>
                  <a:uLnTx/>
                  <a:uFillTx/>
                </a:rPr>
                <a:t>Vorsatz</a:t>
              </a:r>
              <a:r>
                <a:rPr kumimoji="0" lang="de-DE" sz="1400" b="1" i="0" u="none" strike="noStrike" kern="0" cap="none" spc="0" normalizeH="0" baseline="0" noProof="0" dirty="0" smtClean="0">
                  <a:ln>
                    <a:noFill/>
                  </a:ln>
                  <a:solidFill>
                    <a:srgbClr val="FF0000"/>
                  </a:solidFill>
                  <a:effectLst/>
                  <a:uLnTx/>
                  <a:uFillTx/>
                </a:rPr>
                <a:t> oder</a:t>
              </a:r>
            </a:p>
            <a:p>
              <a:pPr marL="0" marR="0" lvl="0" indent="0" algn="ctr" defTabSz="762000" eaLnBrk="0" fontAlgn="base" latinLnBrk="0" hangingPunct="0">
                <a:lnSpc>
                  <a:spcPct val="100000"/>
                </a:lnSpc>
                <a:spcBef>
                  <a:spcPct val="0"/>
                </a:spcBef>
                <a:spcAft>
                  <a:spcPct val="0"/>
                </a:spcAft>
                <a:buClrTx/>
                <a:buSzTx/>
                <a:buFontTx/>
                <a:buNone/>
                <a:tabLst/>
                <a:defRPr/>
              </a:pPr>
              <a:r>
                <a:rPr kumimoji="0" lang="de-DE" sz="1400" b="1" i="0" u="none" strike="noStrike" kern="0" cap="small" spc="0" normalizeH="0" baseline="0" noProof="0" dirty="0" smtClean="0">
                  <a:ln>
                    <a:noFill/>
                  </a:ln>
                  <a:solidFill>
                    <a:srgbClr val="004994"/>
                  </a:solidFill>
                  <a:effectLst/>
                  <a:uLnTx/>
                  <a:uFillTx/>
                </a:rPr>
                <a:t>grober Fahrlässigkeit</a:t>
              </a:r>
            </a:p>
          </p:txBody>
        </p:sp>
      </p:grpSp>
    </p:spTree>
    <p:extLst>
      <p:ext uri="{BB962C8B-B14F-4D97-AF65-F5344CB8AC3E}">
        <p14:creationId xmlns:p14="http://schemas.microsoft.com/office/powerpoint/2010/main" val="189043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up)">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down)">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right)">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utoUpdateAnimBg="0"/>
      <p:bldP spid="9" grpId="0" autoUpdateAnimBg="0"/>
      <p:bldP spid="10" grpId="0" autoUpdateAnimBg="0"/>
      <p:bldP spid="2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4. Versicherungsschutz und Haftung</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46684"/>
            <a:ext cx="10442576" cy="4068762"/>
          </a:xfrm>
        </p:spPr>
        <p:txBody>
          <a:bodyPr/>
          <a:lstStyle/>
          <a:p>
            <a:pPr lvl="0" fontAlgn="base">
              <a:lnSpc>
                <a:spcPct val="100000"/>
              </a:lnSpc>
              <a:spcBef>
                <a:spcPct val="0"/>
              </a:spcBef>
              <a:spcAft>
                <a:spcPct val="0"/>
              </a:spcAft>
            </a:pPr>
            <a:r>
              <a:rPr lang="de-DE" dirty="0">
                <a:solidFill>
                  <a:srgbClr val="004994"/>
                </a:solidFill>
              </a:rPr>
              <a:t>2</a:t>
            </a:r>
            <a:r>
              <a:rPr lang="de-DE" dirty="0" smtClean="0">
                <a:solidFill>
                  <a:srgbClr val="004994"/>
                </a:solidFill>
              </a:rPr>
              <a:t>. Zivilrechtliche Haftung</a:t>
            </a:r>
          </a:p>
          <a:p>
            <a:pPr lvl="0" fontAlgn="base">
              <a:lnSpc>
                <a:spcPct val="100000"/>
              </a:lnSpc>
              <a:spcBef>
                <a:spcPct val="0"/>
              </a:spcBef>
              <a:spcAft>
                <a:spcPct val="0"/>
              </a:spcAft>
            </a:pPr>
            <a:endParaRPr lang="de-DE" dirty="0" smtClean="0"/>
          </a:p>
        </p:txBody>
      </p:sp>
      <p:sp>
        <p:nvSpPr>
          <p:cNvPr id="10" name="Text Box 11"/>
          <p:cNvSpPr txBox="1">
            <a:spLocks noChangeArrowheads="1"/>
          </p:cNvSpPr>
          <p:nvPr/>
        </p:nvSpPr>
        <p:spPr bwMode="auto">
          <a:xfrm>
            <a:off x="1104027" y="3238069"/>
            <a:ext cx="3104179"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Aft>
                <a:spcPct val="0"/>
              </a:spcAft>
            </a:pPr>
            <a:r>
              <a:rPr lang="de-DE" altLang="de-DE" sz="1300" b="1" dirty="0" smtClean="0">
                <a:solidFill>
                  <a:schemeClr val="tx2"/>
                </a:solidFill>
              </a:rPr>
              <a:t>Ersatz </a:t>
            </a:r>
            <a:r>
              <a:rPr lang="de-DE" altLang="de-DE" sz="1300" b="1" dirty="0">
                <a:solidFill>
                  <a:schemeClr val="tx2"/>
                </a:solidFill>
              </a:rPr>
              <a:t>des </a:t>
            </a:r>
            <a:r>
              <a:rPr lang="de-DE" altLang="de-DE" sz="1300" b="1" cap="small" dirty="0">
                <a:solidFill>
                  <a:schemeClr val="tx2"/>
                </a:solidFill>
              </a:rPr>
              <a:t>Personenschadens </a:t>
            </a:r>
            <a:r>
              <a:rPr lang="de-DE" altLang="de-DE" sz="1300" b="1" dirty="0"/>
              <a:t>durch </a:t>
            </a:r>
            <a:r>
              <a:rPr lang="de-DE" altLang="de-DE" sz="1300" b="1" dirty="0" smtClean="0"/>
              <a:t>die </a:t>
            </a:r>
            <a:r>
              <a:rPr lang="de-DE" altLang="de-DE" sz="1300" b="1" dirty="0"/>
              <a:t>gesetzliche </a:t>
            </a:r>
            <a:r>
              <a:rPr lang="de-DE" altLang="de-DE" sz="1300" b="1" dirty="0" smtClean="0"/>
              <a:t>Unfallversicherung </a:t>
            </a:r>
            <a:r>
              <a:rPr lang="de-DE" altLang="de-DE" sz="1300" b="1" dirty="0"/>
              <a:t>KUVB (öffentliche Schule) oder Bayer. LUK (Privatschule)</a:t>
            </a:r>
          </a:p>
          <a:p>
            <a:endParaRPr lang="de-DE" altLang="de-DE" sz="1300" b="1" dirty="0" smtClean="0">
              <a:solidFill>
                <a:srgbClr val="FF0000"/>
              </a:solidFill>
            </a:endParaRPr>
          </a:p>
          <a:p>
            <a:r>
              <a:rPr lang="de-DE" altLang="de-DE" sz="1300" b="1" dirty="0" smtClean="0">
                <a:solidFill>
                  <a:srgbClr val="FF0000"/>
                </a:solidFill>
              </a:rPr>
              <a:t>Regressansprüche</a:t>
            </a:r>
            <a:r>
              <a:rPr lang="de-DE" altLang="de-DE" sz="1300" b="1" dirty="0" smtClean="0"/>
              <a:t> </a:t>
            </a:r>
            <a:r>
              <a:rPr lang="de-DE" altLang="de-DE" sz="1300" b="1" dirty="0"/>
              <a:t>durch </a:t>
            </a:r>
            <a:r>
              <a:rPr lang="de-DE" altLang="de-DE" sz="1300" b="1" dirty="0" smtClean="0"/>
              <a:t>den UV-Träger </a:t>
            </a:r>
            <a:r>
              <a:rPr lang="de-DE" altLang="de-DE" sz="1300" b="1" dirty="0" smtClean="0">
                <a:solidFill>
                  <a:schemeClr val="accent6"/>
                </a:solidFill>
              </a:rPr>
              <a:t>nur </a:t>
            </a:r>
            <a:r>
              <a:rPr lang="de-DE" altLang="de-DE" sz="1300" b="1" dirty="0">
                <a:solidFill>
                  <a:schemeClr val="accent6"/>
                </a:solidFill>
              </a:rPr>
              <a:t>bei </a:t>
            </a:r>
            <a:r>
              <a:rPr lang="de-DE" altLang="de-DE" sz="1300" b="1" dirty="0" smtClean="0">
                <a:solidFill>
                  <a:srgbClr val="FF0000"/>
                </a:solidFill>
              </a:rPr>
              <a:t>vorsätzlichem</a:t>
            </a:r>
            <a:r>
              <a:rPr lang="de-DE" altLang="de-DE" sz="1300" b="1" dirty="0" smtClean="0"/>
              <a:t> oder </a:t>
            </a:r>
            <a:r>
              <a:rPr lang="de-DE" altLang="de-DE" sz="1300" b="1" dirty="0">
                <a:solidFill>
                  <a:srgbClr val="FF0000"/>
                </a:solidFill>
              </a:rPr>
              <a:t>grob </a:t>
            </a:r>
            <a:r>
              <a:rPr lang="de-DE" altLang="de-DE" sz="1300" b="1" dirty="0" smtClean="0">
                <a:solidFill>
                  <a:srgbClr val="FF0000"/>
                </a:solidFill>
              </a:rPr>
              <a:t>fahrlässigem </a:t>
            </a:r>
            <a:r>
              <a:rPr lang="de-DE" altLang="de-DE" sz="1300" b="1" dirty="0">
                <a:solidFill>
                  <a:srgbClr val="FF0000"/>
                </a:solidFill>
              </a:rPr>
              <a:t>Handeln</a:t>
            </a:r>
            <a:r>
              <a:rPr lang="de-DE" altLang="de-DE" sz="1300" b="1" dirty="0"/>
              <a:t> </a:t>
            </a:r>
            <a:endParaRPr lang="de-DE" altLang="de-DE" sz="1300" b="1" dirty="0" smtClean="0"/>
          </a:p>
          <a:p>
            <a:endParaRPr lang="de-DE" altLang="de-DE" sz="1300" b="1" dirty="0" smtClean="0">
              <a:solidFill>
                <a:srgbClr val="FF0000"/>
              </a:solidFill>
            </a:endParaRPr>
          </a:p>
          <a:p>
            <a:r>
              <a:rPr lang="de-DE" altLang="de-DE" sz="1300" b="1" dirty="0" smtClean="0">
                <a:solidFill>
                  <a:srgbClr val="FF0000"/>
                </a:solidFill>
              </a:rPr>
              <a:t>Schmerzensgeldansprüche</a:t>
            </a:r>
            <a:r>
              <a:rPr lang="de-DE" altLang="de-DE" sz="1300" b="1" dirty="0" smtClean="0"/>
              <a:t> </a:t>
            </a:r>
            <a:r>
              <a:rPr lang="de-DE" altLang="de-DE" sz="1300" b="1" dirty="0"/>
              <a:t>durch verunfallten Schüler nur bei </a:t>
            </a:r>
            <a:r>
              <a:rPr lang="de-DE" altLang="de-DE" sz="1300" b="1" dirty="0">
                <a:solidFill>
                  <a:srgbClr val="FF0000"/>
                </a:solidFill>
              </a:rPr>
              <a:t>Vorsatz</a:t>
            </a:r>
            <a:r>
              <a:rPr lang="de-DE" altLang="de-DE" sz="1300" b="1" dirty="0"/>
              <a:t> </a:t>
            </a:r>
            <a:r>
              <a:rPr lang="de-DE" altLang="de-DE" sz="1300" dirty="0"/>
              <a:t>(§104, 105 SGB VII</a:t>
            </a:r>
            <a:r>
              <a:rPr lang="de-DE" altLang="de-DE" sz="1300" dirty="0" smtClean="0"/>
              <a:t>)</a:t>
            </a:r>
            <a:endParaRPr lang="de-DE" altLang="de-DE" sz="1300" dirty="0"/>
          </a:p>
        </p:txBody>
      </p:sp>
      <p:sp>
        <p:nvSpPr>
          <p:cNvPr id="11" name="Line 13"/>
          <p:cNvSpPr>
            <a:spLocks noChangeShapeType="1"/>
          </p:cNvSpPr>
          <p:nvPr/>
        </p:nvSpPr>
        <p:spPr bwMode="auto">
          <a:xfrm>
            <a:off x="875428" y="2825781"/>
            <a:ext cx="0" cy="575776"/>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 name="Line 14"/>
          <p:cNvSpPr>
            <a:spLocks noChangeShapeType="1"/>
          </p:cNvSpPr>
          <p:nvPr/>
        </p:nvSpPr>
        <p:spPr bwMode="auto">
          <a:xfrm>
            <a:off x="875428" y="3401557"/>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 name="Line 15"/>
          <p:cNvSpPr>
            <a:spLocks noChangeShapeType="1"/>
          </p:cNvSpPr>
          <p:nvPr/>
        </p:nvSpPr>
        <p:spPr bwMode="auto">
          <a:xfrm>
            <a:off x="876739" y="4372623"/>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 name="Line 17"/>
          <p:cNvSpPr>
            <a:spLocks noChangeShapeType="1"/>
          </p:cNvSpPr>
          <p:nvPr/>
        </p:nvSpPr>
        <p:spPr bwMode="auto">
          <a:xfrm>
            <a:off x="877866" y="5168501"/>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7" name="Text Box 11"/>
          <p:cNvSpPr txBox="1">
            <a:spLocks noChangeArrowheads="1"/>
          </p:cNvSpPr>
          <p:nvPr/>
        </p:nvSpPr>
        <p:spPr bwMode="auto">
          <a:xfrm>
            <a:off x="5567531" y="3238069"/>
            <a:ext cx="2794265"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Aft>
                <a:spcPct val="0"/>
              </a:spcAft>
            </a:pPr>
            <a:r>
              <a:rPr lang="de-DE" altLang="de-DE" sz="1300" b="1" dirty="0" smtClean="0"/>
              <a:t>Haftung</a:t>
            </a:r>
            <a:r>
              <a:rPr lang="de-DE" altLang="de-DE" sz="1300" b="1" dirty="0" smtClean="0">
                <a:solidFill>
                  <a:schemeClr val="tx2"/>
                </a:solidFill>
              </a:rPr>
              <a:t> </a:t>
            </a:r>
            <a:r>
              <a:rPr lang="de-DE" altLang="de-DE" sz="1300" b="1" dirty="0" smtClean="0"/>
              <a:t>im Rahmen der üblichen gesetzlichen Vorschriften                          </a:t>
            </a:r>
            <a:r>
              <a:rPr lang="de-DE" altLang="de-DE" sz="1300" dirty="0"/>
              <a:t>(§ </a:t>
            </a:r>
            <a:r>
              <a:rPr lang="de-DE" altLang="de-DE" sz="1300" dirty="0" smtClean="0"/>
              <a:t>823 ff</a:t>
            </a:r>
            <a:r>
              <a:rPr lang="de-DE" altLang="de-DE" sz="1300" dirty="0"/>
              <a:t>. </a:t>
            </a:r>
            <a:r>
              <a:rPr lang="de-DE" altLang="de-DE" sz="1300" dirty="0" smtClean="0"/>
              <a:t>BGB)                               </a:t>
            </a:r>
            <a:r>
              <a:rPr lang="de-DE" altLang="de-DE" sz="1300" dirty="0" smtClean="0">
                <a:sym typeface="Wingdings 3" panose="05040102010807070707" pitchFamily="18" charset="2"/>
              </a:rPr>
              <a:t> </a:t>
            </a:r>
            <a:r>
              <a:rPr lang="de-DE" altLang="de-DE" sz="1300" dirty="0" smtClean="0"/>
              <a:t>Schadenersatzpflicht, etc. </a:t>
            </a:r>
          </a:p>
          <a:p>
            <a:pPr lvl="0" eaLnBrk="0" fontAlgn="base" hangingPunct="0">
              <a:spcAft>
                <a:spcPct val="0"/>
              </a:spcAft>
            </a:pPr>
            <a:endParaRPr lang="de-DE" altLang="de-DE" sz="1300" dirty="0" smtClean="0"/>
          </a:p>
          <a:p>
            <a:pPr lvl="0" eaLnBrk="0" fontAlgn="base" hangingPunct="0">
              <a:spcAft>
                <a:spcPct val="0"/>
              </a:spcAft>
            </a:pPr>
            <a:r>
              <a:rPr lang="de-DE" altLang="de-DE" sz="1300" b="1" dirty="0" smtClean="0"/>
              <a:t>Erleichterter Haftungsmaßstab bei Erste-Hilfe-Leistungen durch Laien: </a:t>
            </a:r>
            <a:r>
              <a:rPr lang="de-DE" altLang="de-DE" sz="1300" b="1" dirty="0" smtClean="0">
                <a:solidFill>
                  <a:srgbClr val="FF0000"/>
                </a:solidFill>
              </a:rPr>
              <a:t>Haftung nur bei Vorsatz </a:t>
            </a:r>
            <a:r>
              <a:rPr lang="de-DE" altLang="de-DE" sz="1300" b="1" dirty="0" smtClean="0"/>
              <a:t>und </a:t>
            </a:r>
            <a:r>
              <a:rPr lang="de-DE" altLang="de-DE" sz="1300" b="1" dirty="0" smtClean="0">
                <a:solidFill>
                  <a:srgbClr val="FF0000"/>
                </a:solidFill>
              </a:rPr>
              <a:t>grober Fahrlässigkeit           </a:t>
            </a:r>
            <a:r>
              <a:rPr lang="de-DE" altLang="de-DE" sz="1300" dirty="0" smtClean="0">
                <a:solidFill>
                  <a:srgbClr val="000000"/>
                </a:solidFill>
                <a:latin typeface="Arial" panose="020B0604020202020204"/>
              </a:rPr>
              <a:t>(§ 677, 680 BGB)                                    </a:t>
            </a:r>
            <a:r>
              <a:rPr lang="de-DE" altLang="de-DE" sz="1300" dirty="0" smtClean="0">
                <a:solidFill>
                  <a:srgbClr val="000000"/>
                </a:solidFill>
                <a:latin typeface="Arial" panose="020B0604020202020204"/>
                <a:sym typeface="Wingdings 3" panose="05040102010807070707" pitchFamily="18" charset="2"/>
              </a:rPr>
              <a:t> Geschäftsführung ohne Auftrag zur Gefahrenabwehr</a:t>
            </a:r>
            <a:endParaRPr lang="de-DE" altLang="de-DE" sz="1300" dirty="0">
              <a:solidFill>
                <a:srgbClr val="000000"/>
              </a:solidFill>
              <a:latin typeface="Arial" panose="020B0604020202020204"/>
            </a:endParaRPr>
          </a:p>
        </p:txBody>
      </p:sp>
      <p:sp>
        <p:nvSpPr>
          <p:cNvPr id="18" name="Line 13"/>
          <p:cNvSpPr>
            <a:spLocks noChangeShapeType="1"/>
          </p:cNvSpPr>
          <p:nvPr/>
        </p:nvSpPr>
        <p:spPr bwMode="auto">
          <a:xfrm>
            <a:off x="5381420" y="2827463"/>
            <a:ext cx="0" cy="575776"/>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 name="Line 15"/>
          <p:cNvSpPr>
            <a:spLocks noChangeShapeType="1"/>
          </p:cNvSpPr>
          <p:nvPr/>
        </p:nvSpPr>
        <p:spPr bwMode="auto">
          <a:xfrm>
            <a:off x="5377084" y="4572648"/>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 name="Line 13"/>
          <p:cNvSpPr>
            <a:spLocks noChangeShapeType="1"/>
          </p:cNvSpPr>
          <p:nvPr/>
        </p:nvSpPr>
        <p:spPr bwMode="auto">
          <a:xfrm>
            <a:off x="871266" y="3290947"/>
            <a:ext cx="4162" cy="1081676"/>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3" name="Line 13"/>
          <p:cNvSpPr>
            <a:spLocks noChangeShapeType="1"/>
          </p:cNvSpPr>
          <p:nvPr/>
        </p:nvSpPr>
        <p:spPr bwMode="auto">
          <a:xfrm>
            <a:off x="871266" y="4372622"/>
            <a:ext cx="2625" cy="795879"/>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 name="Line 13"/>
          <p:cNvSpPr>
            <a:spLocks noChangeShapeType="1"/>
          </p:cNvSpPr>
          <p:nvPr/>
        </p:nvSpPr>
        <p:spPr bwMode="auto">
          <a:xfrm>
            <a:off x="5375036" y="3290948"/>
            <a:ext cx="2048" cy="1281700"/>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 name="Line 14"/>
          <p:cNvSpPr>
            <a:spLocks noChangeShapeType="1"/>
          </p:cNvSpPr>
          <p:nvPr/>
        </p:nvSpPr>
        <p:spPr bwMode="auto">
          <a:xfrm>
            <a:off x="5377084" y="3401557"/>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7" name="Text Box 11"/>
          <p:cNvSpPr txBox="1">
            <a:spLocks noChangeArrowheads="1"/>
          </p:cNvSpPr>
          <p:nvPr/>
        </p:nvSpPr>
        <p:spPr bwMode="auto">
          <a:xfrm>
            <a:off x="8874676" y="3238069"/>
            <a:ext cx="2188057"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Bef>
                <a:spcPct val="50000"/>
              </a:spcBef>
              <a:spcAft>
                <a:spcPct val="0"/>
              </a:spcAft>
            </a:pPr>
            <a:r>
              <a:rPr lang="de-DE" altLang="de-DE" sz="1300" b="1" dirty="0" smtClean="0"/>
              <a:t>Ersthelfer können für im Rahmen der Erste-Hilfe-Leistung entstandene </a:t>
            </a:r>
            <a:r>
              <a:rPr lang="de-DE" altLang="de-DE" sz="1300" b="1" cap="small" dirty="0" smtClean="0">
                <a:solidFill>
                  <a:schemeClr val="tx2"/>
                </a:solidFill>
              </a:rPr>
              <a:t>Sachschäden</a:t>
            </a:r>
            <a:r>
              <a:rPr lang="de-DE" altLang="de-DE" sz="1300" b="1" dirty="0" smtClean="0"/>
              <a:t> nicht zum Schadenersatz heran-gezogen werden </a:t>
            </a:r>
            <a:endParaRPr lang="de-DE" altLang="de-DE" sz="1300" b="1" dirty="0"/>
          </a:p>
        </p:txBody>
      </p:sp>
      <p:sp>
        <p:nvSpPr>
          <p:cNvPr id="29" name="Line 13"/>
          <p:cNvSpPr>
            <a:spLocks noChangeShapeType="1"/>
          </p:cNvSpPr>
          <p:nvPr/>
        </p:nvSpPr>
        <p:spPr bwMode="auto">
          <a:xfrm>
            <a:off x="8618236" y="2824973"/>
            <a:ext cx="0" cy="575776"/>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 name="Line 14"/>
          <p:cNvSpPr>
            <a:spLocks noChangeShapeType="1"/>
          </p:cNvSpPr>
          <p:nvPr/>
        </p:nvSpPr>
        <p:spPr bwMode="auto">
          <a:xfrm>
            <a:off x="8628016" y="3399235"/>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 name="Text Box 12"/>
          <p:cNvSpPr txBox="1">
            <a:spLocks noChangeArrowheads="1"/>
          </p:cNvSpPr>
          <p:nvPr/>
        </p:nvSpPr>
        <p:spPr bwMode="auto">
          <a:xfrm>
            <a:off x="874712" y="2674175"/>
            <a:ext cx="3802063" cy="523220"/>
          </a:xfrm>
          <a:prstGeom prst="rect">
            <a:avLst/>
          </a:prstGeom>
          <a:solidFill>
            <a:schemeClr val="tx2">
              <a:lumMod val="20000"/>
              <a:lumOff val="80000"/>
            </a:schemeClr>
          </a:solidFill>
          <a:ln w="9525">
            <a:solidFill>
              <a:schemeClr val="tx2">
                <a:lumMod val="20000"/>
                <a:lumOff val="80000"/>
              </a:schemeClr>
            </a:solidFill>
            <a:miter lim="800000"/>
            <a:headEnd/>
            <a:tailEnd/>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sz="1400" b="1" dirty="0"/>
              <a:t>b</a:t>
            </a:r>
            <a:r>
              <a:rPr lang="de-DE" altLang="de-DE" sz="1400" b="1" dirty="0" smtClean="0"/>
              <a:t>ei Schädigung eines </a:t>
            </a:r>
            <a:r>
              <a:rPr lang="de-DE" altLang="de-DE" sz="1400" b="1" dirty="0" smtClean="0">
                <a:solidFill>
                  <a:srgbClr val="004994"/>
                </a:solidFill>
              </a:rPr>
              <a:t>Schülers </a:t>
            </a:r>
            <a:r>
              <a:rPr lang="de-DE" altLang="de-DE" sz="1400" b="1" dirty="0" smtClean="0"/>
              <a:t>oder eines anderen </a:t>
            </a:r>
            <a:r>
              <a:rPr lang="de-DE" altLang="de-DE" sz="1400" b="1" dirty="0" smtClean="0">
                <a:solidFill>
                  <a:srgbClr val="004994"/>
                </a:solidFill>
              </a:rPr>
              <a:t>Schulangehörigen</a:t>
            </a:r>
            <a:endParaRPr lang="de-DE" altLang="de-DE" sz="1400" b="1" dirty="0"/>
          </a:p>
        </p:txBody>
      </p:sp>
      <p:sp>
        <p:nvSpPr>
          <p:cNvPr id="15" name="Text Box 12"/>
          <p:cNvSpPr txBox="1">
            <a:spLocks noChangeArrowheads="1"/>
          </p:cNvSpPr>
          <p:nvPr/>
        </p:nvSpPr>
        <p:spPr bwMode="auto">
          <a:xfrm>
            <a:off x="5374690" y="2675481"/>
            <a:ext cx="2566508" cy="523220"/>
          </a:xfrm>
          <a:prstGeom prst="rect">
            <a:avLst/>
          </a:prstGeom>
          <a:solidFill>
            <a:schemeClr val="tx2">
              <a:lumMod val="20000"/>
              <a:lumOff val="80000"/>
            </a:schemeClr>
          </a:solidFill>
          <a:ln w="9525">
            <a:solidFill>
              <a:schemeClr val="tx2">
                <a:lumMod val="20000"/>
                <a:lumOff val="80000"/>
              </a:schemeClr>
            </a:solidFill>
            <a:miter lim="800000"/>
            <a:headEnd/>
            <a:tailEnd/>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sz="1400" b="1" dirty="0"/>
              <a:t>b</a:t>
            </a:r>
            <a:r>
              <a:rPr lang="de-DE" altLang="de-DE" sz="1400" b="1" dirty="0" smtClean="0"/>
              <a:t>ei Schädigung </a:t>
            </a:r>
            <a:r>
              <a:rPr lang="de-DE" altLang="de-DE" sz="1400" b="1" dirty="0"/>
              <a:t>eines (nicht </a:t>
            </a:r>
            <a:r>
              <a:rPr lang="de-DE" altLang="de-DE" sz="1400" b="1" dirty="0" smtClean="0"/>
              <a:t>schulangehörigen) </a:t>
            </a:r>
            <a:r>
              <a:rPr lang="de-DE" altLang="de-DE" sz="1400" b="1" dirty="0" smtClean="0">
                <a:solidFill>
                  <a:srgbClr val="004994"/>
                </a:solidFill>
              </a:rPr>
              <a:t>Dritten</a:t>
            </a:r>
            <a:endParaRPr lang="de-DE" altLang="de-DE" sz="1400" b="1" dirty="0"/>
          </a:p>
        </p:txBody>
      </p:sp>
      <p:sp>
        <p:nvSpPr>
          <p:cNvPr id="28" name="Text Box 12"/>
          <p:cNvSpPr txBox="1">
            <a:spLocks noChangeArrowheads="1"/>
          </p:cNvSpPr>
          <p:nvPr/>
        </p:nvSpPr>
        <p:spPr bwMode="auto">
          <a:xfrm>
            <a:off x="8620125" y="2674175"/>
            <a:ext cx="2697161" cy="523220"/>
          </a:xfrm>
          <a:prstGeom prst="rect">
            <a:avLst/>
          </a:prstGeom>
          <a:solidFill>
            <a:schemeClr val="tx2">
              <a:lumMod val="20000"/>
              <a:lumOff val="80000"/>
            </a:schemeClr>
          </a:solidFill>
          <a:ln w="9525">
            <a:solidFill>
              <a:schemeClr val="tx2">
                <a:lumMod val="20000"/>
                <a:lumOff val="80000"/>
              </a:schemeClr>
            </a:solidFill>
            <a:miter lim="800000"/>
            <a:headEnd/>
            <a:tailEnd/>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sz="1400" b="1" dirty="0"/>
              <a:t>b</a:t>
            </a:r>
            <a:r>
              <a:rPr lang="de-DE" altLang="de-DE" sz="1400" b="1" dirty="0" smtClean="0"/>
              <a:t>ei Beschädigung fremder </a:t>
            </a:r>
            <a:r>
              <a:rPr lang="de-DE" altLang="de-DE" sz="1400" b="1" dirty="0" smtClean="0">
                <a:solidFill>
                  <a:srgbClr val="004994"/>
                </a:solidFill>
              </a:rPr>
              <a:t>Sachen</a:t>
            </a:r>
            <a:r>
              <a:rPr lang="de-DE" altLang="de-DE" sz="1400" b="1" dirty="0" smtClean="0"/>
              <a:t> </a:t>
            </a:r>
            <a:endParaRPr lang="de-DE" altLang="de-DE" sz="1400" b="1" dirty="0"/>
          </a:p>
        </p:txBody>
      </p:sp>
      <p:sp>
        <p:nvSpPr>
          <p:cNvPr id="5" name="Text Box 9"/>
          <p:cNvSpPr txBox="1">
            <a:spLocks noChangeArrowheads="1"/>
          </p:cNvSpPr>
          <p:nvPr/>
        </p:nvSpPr>
        <p:spPr bwMode="auto">
          <a:xfrm>
            <a:off x="874710" y="2297937"/>
            <a:ext cx="10442577" cy="376238"/>
          </a:xfrm>
          <a:prstGeom prst="rect">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b="1" dirty="0" smtClean="0">
                <a:solidFill>
                  <a:schemeClr val="bg1"/>
                </a:solidFill>
              </a:rPr>
              <a:t>Haftung der Ersthelfer/Schulsanitäter bei Schäden aus Erste-Hilfe-Leistungen</a:t>
            </a:r>
            <a:endParaRPr lang="de-DE" altLang="de-DE" b="1" dirty="0">
              <a:solidFill>
                <a:schemeClr val="bg1"/>
              </a:solidFill>
            </a:endParaRPr>
          </a:p>
        </p:txBody>
      </p:sp>
      <p:sp>
        <p:nvSpPr>
          <p:cNvPr id="2" name="Textfeld 1"/>
          <p:cNvSpPr txBox="1"/>
          <p:nvPr/>
        </p:nvSpPr>
        <p:spPr>
          <a:xfrm>
            <a:off x="8856616" y="5269618"/>
            <a:ext cx="2460670" cy="954107"/>
          </a:xfrm>
          <a:prstGeom prst="rect">
            <a:avLst/>
          </a:prstGeom>
          <a:solidFill>
            <a:srgbClr val="FF0000"/>
          </a:solidFill>
        </p:spPr>
        <p:txBody>
          <a:bodyPr wrap="square" rtlCol="0">
            <a:spAutoFit/>
          </a:bodyPr>
          <a:lstStyle/>
          <a:p>
            <a:pPr algn="ctr"/>
            <a:r>
              <a:rPr lang="de-DE" sz="1400" dirty="0">
                <a:solidFill>
                  <a:schemeClr val="bg1"/>
                </a:solidFill>
                <a:latin typeface="Arial" panose="020B0604020202020204" pitchFamily="34" charset="0"/>
              </a:rPr>
              <a:t>Im </a:t>
            </a:r>
            <a:r>
              <a:rPr lang="de-DE" sz="1400" dirty="0" smtClean="0">
                <a:solidFill>
                  <a:schemeClr val="bg1"/>
                </a:solidFill>
                <a:latin typeface="Arial" panose="020B0604020202020204" pitchFamily="34" charset="0"/>
              </a:rPr>
              <a:t>Rahmen </a:t>
            </a:r>
            <a:r>
              <a:rPr lang="de-DE" sz="1400" b="1" dirty="0" smtClean="0">
                <a:solidFill>
                  <a:schemeClr val="bg1"/>
                </a:solidFill>
                <a:latin typeface="Arial" panose="020B0604020202020204" pitchFamily="34" charset="0"/>
              </a:rPr>
              <a:t>professioneller Hilfe </a:t>
            </a:r>
            <a:r>
              <a:rPr lang="de-DE" sz="1400" dirty="0" smtClean="0">
                <a:solidFill>
                  <a:schemeClr val="bg1"/>
                </a:solidFill>
                <a:latin typeface="Arial" panose="020B0604020202020204" pitchFamily="34" charset="0"/>
              </a:rPr>
              <a:t>können gemäß BGB Schadenersatzansprüche geltend gemacht werden! </a:t>
            </a:r>
            <a:endParaRPr lang="de-DE" sz="1400" dirty="0">
              <a:solidFill>
                <a:schemeClr val="bg1"/>
              </a:solidFill>
              <a:latin typeface="Arial" panose="020B0604020202020204" pitchFamily="34" charset="0"/>
            </a:endParaRPr>
          </a:p>
        </p:txBody>
      </p:sp>
      <p:sp>
        <p:nvSpPr>
          <p:cNvPr id="25" name="Textfeld 24"/>
          <p:cNvSpPr txBox="1"/>
          <p:nvPr/>
        </p:nvSpPr>
        <p:spPr>
          <a:xfrm>
            <a:off x="8620125" y="5268759"/>
            <a:ext cx="299271" cy="954107"/>
          </a:xfrm>
          <a:prstGeom prst="rect">
            <a:avLst/>
          </a:prstGeom>
          <a:solidFill>
            <a:srgbClr val="FF0000"/>
          </a:solidFill>
        </p:spPr>
        <p:txBody>
          <a:bodyPr wrap="square" rtlCol="0">
            <a:spAutoFit/>
          </a:bodyPr>
          <a:lstStyle/>
          <a:p>
            <a:pPr algn="ctr"/>
            <a:r>
              <a:rPr lang="de-DE" sz="5600" dirty="0" smtClean="0">
                <a:solidFill>
                  <a:schemeClr val="bg1"/>
                </a:solidFill>
                <a:latin typeface="Arial" panose="020B0604020202020204" pitchFamily="34" charset="0"/>
              </a:rPr>
              <a:t>!</a:t>
            </a:r>
            <a:endParaRPr lang="de-DE" sz="5600" dirty="0">
              <a:solidFill>
                <a:schemeClr val="bg1"/>
              </a:solidFill>
              <a:latin typeface="Arial" panose="020B0604020202020204" pitchFamily="34" charset="0"/>
            </a:endParaRPr>
          </a:p>
        </p:txBody>
      </p:sp>
      <p:sp>
        <p:nvSpPr>
          <p:cNvPr id="31" name="Textfeld 30"/>
          <p:cNvSpPr txBox="1"/>
          <p:nvPr/>
        </p:nvSpPr>
        <p:spPr>
          <a:xfrm>
            <a:off x="870079" y="5700505"/>
            <a:ext cx="7654489" cy="523220"/>
          </a:xfrm>
          <a:prstGeom prst="rect">
            <a:avLst/>
          </a:prstGeom>
          <a:solidFill>
            <a:schemeClr val="accent4">
              <a:lumMod val="75000"/>
            </a:schemeClr>
          </a:solidFill>
        </p:spPr>
        <p:txBody>
          <a:bodyPr wrap="square" rtlCol="0">
            <a:spAutoFit/>
          </a:bodyPr>
          <a:lstStyle/>
          <a:p>
            <a:pPr algn="ctr"/>
            <a:r>
              <a:rPr lang="de-DE" sz="1400" dirty="0" smtClean="0">
                <a:solidFill>
                  <a:schemeClr val="bg1"/>
                </a:solidFill>
                <a:latin typeface="Arial" panose="020B0604020202020204" pitchFamily="34" charset="0"/>
              </a:rPr>
              <a:t>Handelt der Ersthelfer/Schulsanitäter </a:t>
            </a:r>
            <a:r>
              <a:rPr lang="de-DE" sz="1400" dirty="0">
                <a:solidFill>
                  <a:schemeClr val="bg1"/>
                </a:solidFill>
                <a:latin typeface="Arial" panose="020B0604020202020204" pitchFamily="34" charset="0"/>
              </a:rPr>
              <a:t>nach bestem Wissen </a:t>
            </a:r>
            <a:r>
              <a:rPr lang="de-DE" sz="1400" dirty="0" smtClean="0">
                <a:solidFill>
                  <a:schemeClr val="bg1"/>
                </a:solidFill>
                <a:latin typeface="Arial" panose="020B0604020202020204" pitchFamily="34" charset="0"/>
              </a:rPr>
              <a:t>und Gewissen </a:t>
            </a:r>
            <a:r>
              <a:rPr lang="de-DE" sz="1400" dirty="0">
                <a:solidFill>
                  <a:schemeClr val="bg1"/>
                </a:solidFill>
                <a:latin typeface="Arial" panose="020B0604020202020204" pitchFamily="34" charset="0"/>
              </a:rPr>
              <a:t>und </a:t>
            </a:r>
            <a:r>
              <a:rPr lang="de-DE" sz="1400" dirty="0" smtClean="0">
                <a:solidFill>
                  <a:schemeClr val="bg1"/>
                </a:solidFill>
                <a:latin typeface="Arial" panose="020B0604020202020204" pitchFamily="34" charset="0"/>
              </a:rPr>
              <a:t>leistet er </a:t>
            </a:r>
            <a:r>
              <a:rPr lang="de-DE" sz="1400" dirty="0">
                <a:solidFill>
                  <a:schemeClr val="bg1"/>
                </a:solidFill>
                <a:latin typeface="Arial" panose="020B0604020202020204" pitchFamily="34" charset="0"/>
              </a:rPr>
              <a:t>seinen </a:t>
            </a:r>
            <a:r>
              <a:rPr lang="de-DE" sz="1400" dirty="0" smtClean="0">
                <a:solidFill>
                  <a:schemeClr val="bg1"/>
                </a:solidFill>
                <a:latin typeface="Arial" panose="020B0604020202020204" pitchFamily="34" charset="0"/>
              </a:rPr>
              <a:t>Fähigkeiten </a:t>
            </a:r>
            <a:r>
              <a:rPr lang="de-DE" sz="1400" dirty="0">
                <a:solidFill>
                  <a:schemeClr val="bg1"/>
                </a:solidFill>
                <a:latin typeface="Arial" panose="020B0604020202020204" pitchFamily="34" charset="0"/>
              </a:rPr>
              <a:t>entsprechend Hilfe, schließt </a:t>
            </a:r>
            <a:r>
              <a:rPr lang="de-DE" sz="1400" dirty="0" smtClean="0">
                <a:solidFill>
                  <a:schemeClr val="bg1"/>
                </a:solidFill>
                <a:latin typeface="Arial" panose="020B0604020202020204" pitchFamily="34" charset="0"/>
              </a:rPr>
              <a:t>der Gesetzgeber </a:t>
            </a:r>
            <a:r>
              <a:rPr lang="de-DE" sz="1400" dirty="0">
                <a:solidFill>
                  <a:schemeClr val="bg1"/>
                </a:solidFill>
                <a:latin typeface="Arial" panose="020B0604020202020204" pitchFamily="34" charset="0"/>
              </a:rPr>
              <a:t>zivilrechtliche </a:t>
            </a:r>
            <a:r>
              <a:rPr lang="de-DE" sz="1400" dirty="0" smtClean="0">
                <a:solidFill>
                  <a:schemeClr val="bg1"/>
                </a:solidFill>
                <a:latin typeface="Arial" panose="020B0604020202020204" pitchFamily="34" charset="0"/>
              </a:rPr>
              <a:t>Ansprüche aus.</a:t>
            </a:r>
            <a:endParaRPr lang="de-DE" sz="1400" dirty="0">
              <a:solidFill>
                <a:schemeClr val="bg1"/>
              </a:solidFill>
              <a:latin typeface="Arial" panose="020B0604020202020204" pitchFamily="34" charset="0"/>
            </a:endParaRPr>
          </a:p>
        </p:txBody>
      </p:sp>
    </p:spTree>
    <p:extLst>
      <p:ext uri="{BB962C8B-B14F-4D97-AF65-F5344CB8AC3E}">
        <p14:creationId xmlns:p14="http://schemas.microsoft.com/office/powerpoint/2010/main" val="11201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up)">
                                      <p:cBhvr>
                                        <p:cTn id="16" dur="500"/>
                                        <p:tgtEl>
                                          <p:spTgt spid="11"/>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up)">
                                      <p:cBhvr>
                                        <p:cTn id="28" dur="500"/>
                                        <p:tgtEl>
                                          <p:spTgt spid="22"/>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1000"/>
                            </p:stCondLst>
                            <p:childTnLst>
                              <p:par>
                                <p:cTn id="34" presetID="1" presetClass="entr" presetSubtype="0" fill="hold" nodeType="after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ipe(up)">
                                      <p:cBhvr>
                                        <p:cTn id="40" dur="500"/>
                                        <p:tgtEl>
                                          <p:spTgt spid="23"/>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left)">
                                      <p:cBhvr>
                                        <p:cTn id="44" dur="500"/>
                                        <p:tgtEl>
                                          <p:spTgt spid="14"/>
                                        </p:tgtEl>
                                      </p:cBhvr>
                                    </p:animEffect>
                                  </p:childTnLst>
                                </p:cTn>
                              </p:par>
                            </p:childTnLst>
                          </p:cTn>
                        </p:par>
                        <p:par>
                          <p:cTn id="45" fill="hold">
                            <p:stCondLst>
                              <p:cond delay="1000"/>
                            </p:stCondLst>
                            <p:childTnLst>
                              <p:par>
                                <p:cTn id="46" presetID="1" presetClass="entr" presetSubtype="0" fill="hold" nodeType="afterEffect">
                                  <p:stCondLst>
                                    <p:cond delay="0"/>
                                  </p:stCondLst>
                                  <p:childTnLst>
                                    <p:set>
                                      <p:cBhvr>
                                        <p:cTn id="47"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up)">
                                      <p:cBhvr>
                                        <p:cTn id="56" dur="500"/>
                                        <p:tgtEl>
                                          <p:spTgt spid="18"/>
                                        </p:tgtEl>
                                      </p:cBhvr>
                                    </p:animEffect>
                                  </p:childTnLst>
                                </p:cTn>
                              </p:par>
                            </p:childTnLst>
                          </p:cTn>
                        </p:par>
                        <p:par>
                          <p:cTn id="57" fill="hold">
                            <p:stCondLst>
                              <p:cond delay="500"/>
                            </p:stCondLst>
                            <p:childTnLst>
                              <p:par>
                                <p:cTn id="58" presetID="22" presetClass="entr" presetSubtype="8"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left)">
                                      <p:cBhvr>
                                        <p:cTn id="60" dur="500"/>
                                        <p:tgtEl>
                                          <p:spTgt spid="26"/>
                                        </p:tgtEl>
                                      </p:cBhvr>
                                    </p:animEffect>
                                  </p:childTnLst>
                                </p:cTn>
                              </p:par>
                            </p:childTnLst>
                          </p:cTn>
                        </p:par>
                        <p:par>
                          <p:cTn id="61" fill="hold">
                            <p:stCondLst>
                              <p:cond delay="1000"/>
                            </p:stCondLst>
                            <p:childTnLst>
                              <p:par>
                                <p:cTn id="62" presetID="1" presetClass="entr" presetSubtype="0" fill="hold" nodeType="afterEffect">
                                  <p:stCondLst>
                                    <p:cond delay="0"/>
                                  </p:stCondLst>
                                  <p:childTnLst>
                                    <p:set>
                                      <p:cBhvr>
                                        <p:cTn id="63"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up)">
                                      <p:cBhvr>
                                        <p:cTn id="68" dur="500"/>
                                        <p:tgtEl>
                                          <p:spTgt spid="24"/>
                                        </p:tgtEl>
                                      </p:cBhvr>
                                    </p:animEffect>
                                  </p:childTnLst>
                                </p:cTn>
                              </p:par>
                            </p:childTnLst>
                          </p:cTn>
                        </p:par>
                        <p:par>
                          <p:cTn id="69" fill="hold">
                            <p:stCondLst>
                              <p:cond delay="500"/>
                            </p:stCondLst>
                            <p:childTnLst>
                              <p:par>
                                <p:cTn id="70" presetID="22" presetClass="entr" presetSubtype="8"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wipe(left)">
                                      <p:cBhvr>
                                        <p:cTn id="72" dur="500"/>
                                        <p:tgtEl>
                                          <p:spTgt spid="20"/>
                                        </p:tgtEl>
                                      </p:cBhvr>
                                    </p:animEffect>
                                  </p:childTnLst>
                                </p:cTn>
                              </p:par>
                            </p:childTnLst>
                          </p:cTn>
                        </p:par>
                        <p:par>
                          <p:cTn id="73" fill="hold">
                            <p:stCondLst>
                              <p:cond delay="1000"/>
                            </p:stCondLst>
                            <p:childTnLst>
                              <p:par>
                                <p:cTn id="74" presetID="1" presetClass="entr" presetSubtype="0" fill="hold" nodeType="afterEffect">
                                  <p:stCondLst>
                                    <p:cond delay="0"/>
                                  </p:stCondLst>
                                  <p:childTnLst>
                                    <p:set>
                                      <p:cBhvr>
                                        <p:cTn id="75"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8"/>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wipe(up)">
                                      <p:cBhvr>
                                        <p:cTn id="84" dur="500"/>
                                        <p:tgtEl>
                                          <p:spTgt spid="29"/>
                                        </p:tgtEl>
                                      </p:cBhvr>
                                    </p:animEffect>
                                  </p:childTnLst>
                                </p:cTn>
                              </p:par>
                            </p:childTnLst>
                          </p:cTn>
                        </p:par>
                        <p:par>
                          <p:cTn id="85" fill="hold">
                            <p:stCondLst>
                              <p:cond delay="500"/>
                            </p:stCondLst>
                            <p:childTnLst>
                              <p:par>
                                <p:cTn id="86" presetID="22" presetClass="entr" presetSubtype="8" fill="hold" grpId="0"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childTnLst>
                          </p:cTn>
                        </p:par>
                        <p:par>
                          <p:cTn id="89" fill="hold">
                            <p:stCondLst>
                              <p:cond delay="1000"/>
                            </p:stCondLst>
                            <p:childTnLst>
                              <p:par>
                                <p:cTn id="90" presetID="1" presetClass="entr" presetSubtype="0" fill="hold" grpId="0" nodeType="afterEffect">
                                  <p:stCondLst>
                                    <p:cond delay="0"/>
                                  </p:stCondLst>
                                  <p:childTnLst>
                                    <p:set>
                                      <p:cBhvr>
                                        <p:cTn id="91" dur="1" fill="hold">
                                          <p:stCondLst>
                                            <p:cond delay="0"/>
                                          </p:stCondLst>
                                        </p:cTn>
                                        <p:tgtEl>
                                          <p:spTgt spid="27"/>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grpId="0" nodeType="clickEffect">
                                  <p:stCondLst>
                                    <p:cond delay="0"/>
                                  </p:stCondLst>
                                  <p:childTnLst>
                                    <p:set>
                                      <p:cBhvr>
                                        <p:cTn id="95" dur="1" fill="hold">
                                          <p:stCondLst>
                                            <p:cond delay="0"/>
                                          </p:stCondLst>
                                        </p:cTn>
                                        <p:tgtEl>
                                          <p:spTgt spid="31"/>
                                        </p:tgtEl>
                                        <p:attrNameLst>
                                          <p:attrName>style.visibility</p:attrName>
                                        </p:attrNameLst>
                                      </p:cBhvr>
                                      <p:to>
                                        <p:strVal val="visible"/>
                                      </p:to>
                                    </p:set>
                                    <p:animEffect transition="in" filter="dissolve">
                                      <p:cBhvr>
                                        <p:cTn id="96" dur="500"/>
                                        <p:tgtEl>
                                          <p:spTgt spid="31"/>
                                        </p:tgtEl>
                                      </p:cBhvr>
                                    </p:animEffect>
                                  </p:childTnLst>
                                </p:cTn>
                              </p:par>
                            </p:childTnLst>
                          </p:cTn>
                        </p:par>
                      </p:childTnLst>
                    </p:cTn>
                  </p:par>
                  <p:par>
                    <p:cTn id="97" fill="hold">
                      <p:stCondLst>
                        <p:cond delay="indefinite"/>
                      </p:stCondLst>
                      <p:childTnLst>
                        <p:par>
                          <p:cTn id="98" fill="hold">
                            <p:stCondLst>
                              <p:cond delay="0"/>
                            </p:stCondLst>
                            <p:childTnLst>
                              <p:par>
                                <p:cTn id="99" presetID="9" presetClass="entr" presetSubtype="0" fill="hold" grpId="0" nodeType="clickEffect">
                                  <p:stCondLst>
                                    <p:cond delay="0"/>
                                  </p:stCondLst>
                                  <p:childTnLst>
                                    <p:set>
                                      <p:cBhvr>
                                        <p:cTn id="100" dur="1" fill="hold">
                                          <p:stCondLst>
                                            <p:cond delay="0"/>
                                          </p:stCondLst>
                                        </p:cTn>
                                        <p:tgtEl>
                                          <p:spTgt spid="2"/>
                                        </p:tgtEl>
                                        <p:attrNameLst>
                                          <p:attrName>style.visibility</p:attrName>
                                        </p:attrNameLst>
                                      </p:cBhvr>
                                      <p:to>
                                        <p:strVal val="visible"/>
                                      </p:to>
                                    </p:set>
                                    <p:animEffect transition="in" filter="dissolve">
                                      <p:cBhvr>
                                        <p:cTn id="101" dur="500"/>
                                        <p:tgtEl>
                                          <p:spTgt spid="2"/>
                                        </p:tgtEl>
                                      </p:cBhvr>
                                    </p:animEffect>
                                  </p:childTnLst>
                                </p:cTn>
                              </p:par>
                              <p:par>
                                <p:cTn id="102" presetID="9" presetClass="entr" presetSubtype="0" fill="hold" grpId="0" nodeType="withEffect">
                                  <p:stCondLst>
                                    <p:cond delay="0"/>
                                  </p:stCondLst>
                                  <p:childTnLst>
                                    <p:set>
                                      <p:cBhvr>
                                        <p:cTn id="103" dur="1" fill="hold">
                                          <p:stCondLst>
                                            <p:cond delay="0"/>
                                          </p:stCondLst>
                                        </p:cTn>
                                        <p:tgtEl>
                                          <p:spTgt spid="25"/>
                                        </p:tgtEl>
                                        <p:attrNameLst>
                                          <p:attrName>style.visibility</p:attrName>
                                        </p:attrNameLst>
                                      </p:cBhvr>
                                      <p:to>
                                        <p:strVal val="visible"/>
                                      </p:to>
                                    </p:set>
                                    <p:animEffect transition="in" filter="dissolve">
                                      <p:cBhvr>
                                        <p:cTn id="10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8" grpId="0" animBg="1"/>
      <p:bldP spid="20" grpId="0" animBg="1"/>
      <p:bldP spid="22" grpId="0" animBg="1"/>
      <p:bldP spid="23" grpId="0" animBg="1"/>
      <p:bldP spid="24" grpId="0" animBg="1"/>
      <p:bldP spid="26" grpId="0" animBg="1"/>
      <p:bldP spid="27" grpId="0"/>
      <p:bldP spid="29" grpId="0" animBg="1"/>
      <p:bldP spid="30" grpId="0" animBg="1"/>
      <p:bldP spid="8" grpId="0" animBg="1"/>
      <p:bldP spid="15" grpId="0" animBg="1"/>
      <p:bldP spid="28" grpId="0" animBg="1"/>
      <p:bldP spid="5" grpId="0" animBg="1"/>
      <p:bldP spid="2" grpId="0" animBg="1"/>
      <p:bldP spid="25" grpId="0" animBg="1"/>
      <p:bldP spid="3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4. Versicherungsschutz und Haftung</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46684"/>
            <a:ext cx="10442576" cy="4068762"/>
          </a:xfrm>
        </p:spPr>
        <p:txBody>
          <a:bodyPr/>
          <a:lstStyle/>
          <a:p>
            <a:pPr lvl="0" fontAlgn="base">
              <a:lnSpc>
                <a:spcPct val="100000"/>
              </a:lnSpc>
              <a:spcBef>
                <a:spcPct val="0"/>
              </a:spcBef>
              <a:spcAft>
                <a:spcPct val="0"/>
              </a:spcAft>
            </a:pPr>
            <a:r>
              <a:rPr lang="de-DE" dirty="0">
                <a:solidFill>
                  <a:srgbClr val="004994"/>
                </a:solidFill>
              </a:rPr>
              <a:t>2</a:t>
            </a:r>
            <a:r>
              <a:rPr lang="de-DE" dirty="0" smtClean="0">
                <a:solidFill>
                  <a:srgbClr val="004994"/>
                </a:solidFill>
              </a:rPr>
              <a:t>. Zivilrechtliche Haftung</a:t>
            </a:r>
          </a:p>
          <a:p>
            <a:pPr lvl="0" fontAlgn="base">
              <a:lnSpc>
                <a:spcPct val="100000"/>
              </a:lnSpc>
              <a:spcBef>
                <a:spcPct val="0"/>
              </a:spcBef>
              <a:spcAft>
                <a:spcPct val="0"/>
              </a:spcAft>
            </a:pPr>
            <a:endParaRPr lang="de-DE" dirty="0" smtClean="0"/>
          </a:p>
        </p:txBody>
      </p:sp>
      <p:sp>
        <p:nvSpPr>
          <p:cNvPr id="10" name="Text Box 11"/>
          <p:cNvSpPr txBox="1">
            <a:spLocks noChangeArrowheads="1"/>
          </p:cNvSpPr>
          <p:nvPr/>
        </p:nvSpPr>
        <p:spPr bwMode="auto">
          <a:xfrm>
            <a:off x="1104027" y="3238069"/>
            <a:ext cx="3104179"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Aft>
                <a:spcPct val="0"/>
              </a:spcAft>
            </a:pPr>
            <a:r>
              <a:rPr lang="de-DE" altLang="de-DE" sz="1300" b="1" dirty="0" smtClean="0">
                <a:solidFill>
                  <a:schemeClr val="tx2"/>
                </a:solidFill>
              </a:rPr>
              <a:t>Ersatz </a:t>
            </a:r>
            <a:r>
              <a:rPr lang="de-DE" altLang="de-DE" sz="1300" b="1" dirty="0">
                <a:solidFill>
                  <a:schemeClr val="tx2"/>
                </a:solidFill>
              </a:rPr>
              <a:t>des </a:t>
            </a:r>
            <a:r>
              <a:rPr lang="de-DE" altLang="de-DE" sz="1300" b="1" cap="small" dirty="0">
                <a:solidFill>
                  <a:schemeClr val="tx2"/>
                </a:solidFill>
              </a:rPr>
              <a:t>Personenschadens </a:t>
            </a:r>
            <a:r>
              <a:rPr lang="de-DE" altLang="de-DE" sz="1300" b="1" dirty="0"/>
              <a:t>durch </a:t>
            </a:r>
            <a:r>
              <a:rPr lang="de-DE" altLang="de-DE" sz="1300" b="1" dirty="0" smtClean="0"/>
              <a:t>die </a:t>
            </a:r>
            <a:r>
              <a:rPr lang="de-DE" altLang="de-DE" sz="1300" b="1" dirty="0"/>
              <a:t>gesetzliche </a:t>
            </a:r>
            <a:r>
              <a:rPr lang="de-DE" altLang="de-DE" sz="1300" b="1" dirty="0" smtClean="0"/>
              <a:t>Unfallversicherung </a:t>
            </a:r>
            <a:r>
              <a:rPr lang="de-DE" altLang="de-DE" sz="1300" b="1" dirty="0"/>
              <a:t>KUVB (öffentliche Schule) oder Bayer. LUK (Privatschule)</a:t>
            </a:r>
          </a:p>
          <a:p>
            <a:endParaRPr lang="de-DE" altLang="de-DE" sz="1300" b="1" dirty="0" smtClean="0">
              <a:solidFill>
                <a:srgbClr val="FF0000"/>
              </a:solidFill>
            </a:endParaRPr>
          </a:p>
          <a:p>
            <a:r>
              <a:rPr lang="de-DE" altLang="de-DE" sz="1300" b="1" dirty="0" smtClean="0">
                <a:solidFill>
                  <a:srgbClr val="FF0000"/>
                </a:solidFill>
              </a:rPr>
              <a:t>Regressansprüche</a:t>
            </a:r>
            <a:r>
              <a:rPr lang="de-DE" altLang="de-DE" sz="1300" b="1" dirty="0" smtClean="0"/>
              <a:t> </a:t>
            </a:r>
            <a:r>
              <a:rPr lang="de-DE" altLang="de-DE" sz="1300" b="1" dirty="0"/>
              <a:t>durch </a:t>
            </a:r>
            <a:r>
              <a:rPr lang="de-DE" altLang="de-DE" sz="1300" b="1" dirty="0" smtClean="0"/>
              <a:t>den UV-Träger </a:t>
            </a:r>
            <a:r>
              <a:rPr lang="de-DE" altLang="de-DE" sz="1300" b="1" dirty="0" smtClean="0">
                <a:solidFill>
                  <a:schemeClr val="accent6"/>
                </a:solidFill>
              </a:rPr>
              <a:t>nur </a:t>
            </a:r>
            <a:r>
              <a:rPr lang="de-DE" altLang="de-DE" sz="1300" b="1" dirty="0">
                <a:solidFill>
                  <a:schemeClr val="accent6"/>
                </a:solidFill>
              </a:rPr>
              <a:t>bei </a:t>
            </a:r>
            <a:r>
              <a:rPr lang="de-DE" altLang="de-DE" sz="1300" b="1" dirty="0" smtClean="0">
                <a:solidFill>
                  <a:srgbClr val="FF0000"/>
                </a:solidFill>
              </a:rPr>
              <a:t>vorsätzlichem</a:t>
            </a:r>
            <a:r>
              <a:rPr lang="de-DE" altLang="de-DE" sz="1300" b="1" dirty="0" smtClean="0"/>
              <a:t> oder </a:t>
            </a:r>
            <a:r>
              <a:rPr lang="de-DE" altLang="de-DE" sz="1300" b="1" dirty="0">
                <a:solidFill>
                  <a:srgbClr val="FF0000"/>
                </a:solidFill>
              </a:rPr>
              <a:t>grob </a:t>
            </a:r>
            <a:r>
              <a:rPr lang="de-DE" altLang="de-DE" sz="1300" b="1" dirty="0" smtClean="0">
                <a:solidFill>
                  <a:srgbClr val="FF0000"/>
                </a:solidFill>
              </a:rPr>
              <a:t>fahrlässigem </a:t>
            </a:r>
            <a:r>
              <a:rPr lang="de-DE" altLang="de-DE" sz="1300" b="1" dirty="0">
                <a:solidFill>
                  <a:srgbClr val="FF0000"/>
                </a:solidFill>
              </a:rPr>
              <a:t>Handeln</a:t>
            </a:r>
            <a:r>
              <a:rPr lang="de-DE" altLang="de-DE" sz="1300" b="1" dirty="0"/>
              <a:t> </a:t>
            </a:r>
            <a:r>
              <a:rPr lang="de-DE" altLang="de-DE" sz="1300" b="1" dirty="0" smtClean="0"/>
              <a:t>                </a:t>
            </a:r>
            <a:r>
              <a:rPr lang="de-DE" altLang="de-DE" sz="1300" b="1" cap="small" dirty="0" smtClean="0">
                <a:solidFill>
                  <a:schemeClr val="tx2"/>
                </a:solidFill>
                <a:sym typeface="Wingdings 3" panose="05040102010807070707" pitchFamily="18" charset="2"/>
              </a:rPr>
              <a:t> </a:t>
            </a:r>
            <a:r>
              <a:rPr lang="de-DE" altLang="de-DE" sz="1300" b="1" cap="small" dirty="0">
                <a:solidFill>
                  <a:schemeClr val="tx2"/>
                </a:solidFill>
                <a:sym typeface="Wingdings 3" panose="05040102010807070707" pitchFamily="18" charset="2"/>
              </a:rPr>
              <a:t>Diensthaftpflicht </a:t>
            </a:r>
            <a:r>
              <a:rPr lang="de-DE" altLang="de-DE" sz="1300" b="1" dirty="0">
                <a:solidFill>
                  <a:schemeClr val="tx2"/>
                </a:solidFill>
                <a:sym typeface="Wingdings 3" panose="05040102010807070707" pitchFamily="18" charset="2"/>
              </a:rPr>
              <a:t>greift bei grob fahrlässigem </a:t>
            </a:r>
            <a:r>
              <a:rPr lang="de-DE" altLang="de-DE" sz="1300" b="1" dirty="0" smtClean="0">
                <a:solidFill>
                  <a:schemeClr val="tx2"/>
                </a:solidFill>
                <a:sym typeface="Wingdings 3" panose="05040102010807070707" pitchFamily="18" charset="2"/>
              </a:rPr>
              <a:t>Handeln</a:t>
            </a:r>
            <a:endParaRPr lang="de-DE" altLang="de-DE" sz="1300" b="1" dirty="0" smtClean="0"/>
          </a:p>
          <a:p>
            <a:endParaRPr lang="de-DE" altLang="de-DE" sz="1300" b="1" dirty="0" smtClean="0">
              <a:solidFill>
                <a:srgbClr val="FF0000"/>
              </a:solidFill>
            </a:endParaRPr>
          </a:p>
          <a:p>
            <a:r>
              <a:rPr lang="de-DE" altLang="de-DE" sz="1300" b="1" dirty="0" smtClean="0">
                <a:solidFill>
                  <a:srgbClr val="FF0000"/>
                </a:solidFill>
              </a:rPr>
              <a:t>Schmerzensgeldansprüche</a:t>
            </a:r>
            <a:r>
              <a:rPr lang="de-DE" altLang="de-DE" sz="1300" b="1" dirty="0" smtClean="0"/>
              <a:t> </a:t>
            </a:r>
            <a:r>
              <a:rPr lang="de-DE" altLang="de-DE" sz="1300" b="1" dirty="0"/>
              <a:t>durch verunfallten Schüler nur bei </a:t>
            </a:r>
            <a:r>
              <a:rPr lang="de-DE" altLang="de-DE" sz="1300" b="1" dirty="0">
                <a:solidFill>
                  <a:srgbClr val="FF0000"/>
                </a:solidFill>
              </a:rPr>
              <a:t>Vorsatz</a:t>
            </a:r>
            <a:r>
              <a:rPr lang="de-DE" altLang="de-DE" sz="1300" b="1" dirty="0"/>
              <a:t> </a:t>
            </a:r>
            <a:r>
              <a:rPr lang="de-DE" altLang="de-DE" sz="1300" dirty="0"/>
              <a:t>(§104, </a:t>
            </a:r>
            <a:r>
              <a:rPr lang="de-DE" altLang="de-DE" sz="1300" dirty="0" smtClean="0"/>
              <a:t>106 </a:t>
            </a:r>
            <a:r>
              <a:rPr lang="de-DE" altLang="de-DE" sz="1300" dirty="0"/>
              <a:t>SGB VII</a:t>
            </a:r>
            <a:r>
              <a:rPr lang="de-DE" altLang="de-DE" sz="1300" dirty="0" smtClean="0"/>
              <a:t>)</a:t>
            </a:r>
            <a:endParaRPr lang="de-DE" altLang="de-DE" sz="1300" dirty="0"/>
          </a:p>
        </p:txBody>
      </p:sp>
      <p:sp>
        <p:nvSpPr>
          <p:cNvPr id="11" name="Line 13"/>
          <p:cNvSpPr>
            <a:spLocks noChangeShapeType="1"/>
          </p:cNvSpPr>
          <p:nvPr/>
        </p:nvSpPr>
        <p:spPr bwMode="auto">
          <a:xfrm>
            <a:off x="875428" y="2825781"/>
            <a:ext cx="0" cy="575776"/>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 name="Line 14"/>
          <p:cNvSpPr>
            <a:spLocks noChangeShapeType="1"/>
          </p:cNvSpPr>
          <p:nvPr/>
        </p:nvSpPr>
        <p:spPr bwMode="auto">
          <a:xfrm>
            <a:off x="875428" y="3401557"/>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 name="Line 15"/>
          <p:cNvSpPr>
            <a:spLocks noChangeShapeType="1"/>
          </p:cNvSpPr>
          <p:nvPr/>
        </p:nvSpPr>
        <p:spPr bwMode="auto">
          <a:xfrm>
            <a:off x="876739" y="4372623"/>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 name="Line 17"/>
          <p:cNvSpPr>
            <a:spLocks noChangeShapeType="1"/>
          </p:cNvSpPr>
          <p:nvPr/>
        </p:nvSpPr>
        <p:spPr bwMode="auto">
          <a:xfrm>
            <a:off x="865991" y="5554093"/>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7" name="Text Box 11"/>
          <p:cNvSpPr txBox="1">
            <a:spLocks noChangeArrowheads="1"/>
          </p:cNvSpPr>
          <p:nvPr/>
        </p:nvSpPr>
        <p:spPr bwMode="auto">
          <a:xfrm>
            <a:off x="5567532" y="3395381"/>
            <a:ext cx="2471568"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Aft>
                <a:spcPct val="0"/>
              </a:spcAft>
            </a:pPr>
            <a:r>
              <a:rPr lang="de-DE" altLang="de-DE" sz="1300" b="1" dirty="0" smtClean="0"/>
              <a:t>Amtshaftungsanspruch</a:t>
            </a:r>
            <a:r>
              <a:rPr lang="de-DE" altLang="de-DE" sz="1300" b="1" dirty="0"/>
              <a:t>: Haftung des Dienstherrn </a:t>
            </a:r>
            <a:r>
              <a:rPr lang="de-DE" altLang="de-DE" sz="1300" b="1" dirty="0" smtClean="0"/>
              <a:t>     </a:t>
            </a:r>
            <a:r>
              <a:rPr lang="de-DE" altLang="de-DE" sz="1300" dirty="0" smtClean="0"/>
              <a:t>(§ 839 BGB in Verbindung mit Art. 34 GG)</a:t>
            </a:r>
          </a:p>
          <a:p>
            <a:pPr lvl="0" eaLnBrk="0" fontAlgn="base" hangingPunct="0">
              <a:spcAft>
                <a:spcPct val="0"/>
              </a:spcAft>
            </a:pPr>
            <a:endParaRPr lang="de-DE" altLang="de-DE" sz="1300" dirty="0"/>
          </a:p>
          <a:p>
            <a:pPr eaLnBrk="0" fontAlgn="base" hangingPunct="0">
              <a:spcAft>
                <a:spcPct val="0"/>
              </a:spcAft>
            </a:pPr>
            <a:r>
              <a:rPr lang="de-DE" altLang="de-DE" sz="1300" b="1" dirty="0">
                <a:solidFill>
                  <a:srgbClr val="FF0000"/>
                </a:solidFill>
              </a:rPr>
              <a:t>Regressansprüche</a:t>
            </a:r>
            <a:r>
              <a:rPr lang="de-DE" altLang="de-DE" sz="1300" dirty="0"/>
              <a:t> </a:t>
            </a:r>
            <a:r>
              <a:rPr lang="de-DE" altLang="de-DE" sz="1300" b="1" dirty="0"/>
              <a:t>durch den Dienstherrn </a:t>
            </a:r>
            <a:r>
              <a:rPr lang="de-DE" altLang="de-DE" sz="1300" b="1" dirty="0">
                <a:solidFill>
                  <a:srgbClr val="FF0000"/>
                </a:solidFill>
              </a:rPr>
              <a:t>nur bei vorsätzlichem</a:t>
            </a:r>
            <a:r>
              <a:rPr lang="de-DE" altLang="de-DE" sz="1300" b="1" dirty="0"/>
              <a:t> oder </a:t>
            </a:r>
            <a:r>
              <a:rPr lang="de-DE" altLang="de-DE" sz="1300" b="1" dirty="0">
                <a:solidFill>
                  <a:srgbClr val="FF0000"/>
                </a:solidFill>
              </a:rPr>
              <a:t>grob </a:t>
            </a:r>
            <a:r>
              <a:rPr lang="de-DE" altLang="de-DE" sz="1300" b="1" dirty="0" smtClean="0">
                <a:solidFill>
                  <a:srgbClr val="FF0000"/>
                </a:solidFill>
              </a:rPr>
              <a:t>fahrlässigem </a:t>
            </a:r>
            <a:r>
              <a:rPr lang="de-DE" altLang="de-DE" sz="1300" b="1" dirty="0">
                <a:solidFill>
                  <a:srgbClr val="FF0000"/>
                </a:solidFill>
              </a:rPr>
              <a:t>Handeln                        </a:t>
            </a:r>
            <a:r>
              <a:rPr lang="de-DE" altLang="de-DE" sz="1300" dirty="0"/>
              <a:t>(§ 48  </a:t>
            </a:r>
            <a:r>
              <a:rPr lang="de-DE" altLang="de-DE" sz="1300" dirty="0" err="1"/>
              <a:t>BeamtStG</a:t>
            </a:r>
            <a:r>
              <a:rPr lang="de-DE" altLang="de-DE" sz="1300" dirty="0"/>
              <a:t> ggf. i. V. m. </a:t>
            </a:r>
            <a:r>
              <a:rPr lang="de-DE" altLang="de-DE" sz="1300" dirty="0" smtClean="0"/>
              <a:t>          § </a:t>
            </a:r>
            <a:r>
              <a:rPr lang="de-DE" altLang="de-DE" sz="1300" dirty="0"/>
              <a:t>3 Abs. 7 TV-L</a:t>
            </a:r>
            <a:r>
              <a:rPr lang="de-DE" altLang="de-DE" sz="1300" dirty="0" smtClean="0"/>
              <a:t>)                               </a:t>
            </a:r>
            <a:r>
              <a:rPr lang="de-DE" altLang="de-DE" sz="1300" b="1" cap="small" dirty="0" smtClean="0">
                <a:solidFill>
                  <a:schemeClr val="tx2"/>
                </a:solidFill>
                <a:sym typeface="Wingdings 3" panose="05040102010807070707" pitchFamily="18" charset="2"/>
              </a:rPr>
              <a:t> </a:t>
            </a:r>
            <a:r>
              <a:rPr lang="de-DE" altLang="de-DE" sz="1300" b="1" cap="small" dirty="0">
                <a:solidFill>
                  <a:schemeClr val="tx2"/>
                </a:solidFill>
                <a:sym typeface="Wingdings 3" panose="05040102010807070707" pitchFamily="18" charset="2"/>
              </a:rPr>
              <a:t>Diensthaftpflicht </a:t>
            </a:r>
            <a:r>
              <a:rPr lang="de-DE" altLang="de-DE" sz="1300" b="1" dirty="0">
                <a:solidFill>
                  <a:schemeClr val="tx2"/>
                </a:solidFill>
                <a:sym typeface="Wingdings 3" panose="05040102010807070707" pitchFamily="18" charset="2"/>
              </a:rPr>
              <a:t>greift bei grob fahrlässigem </a:t>
            </a:r>
            <a:r>
              <a:rPr lang="de-DE" altLang="de-DE" sz="1300" b="1" dirty="0" smtClean="0">
                <a:solidFill>
                  <a:schemeClr val="tx2"/>
                </a:solidFill>
                <a:sym typeface="Wingdings 3" panose="05040102010807070707" pitchFamily="18" charset="2"/>
              </a:rPr>
              <a:t>Handeln</a:t>
            </a:r>
            <a:endParaRPr lang="de-DE" altLang="de-DE" sz="1300" b="1" dirty="0"/>
          </a:p>
        </p:txBody>
      </p:sp>
      <p:sp>
        <p:nvSpPr>
          <p:cNvPr id="18" name="Line 13"/>
          <p:cNvSpPr>
            <a:spLocks noChangeShapeType="1"/>
          </p:cNvSpPr>
          <p:nvPr/>
        </p:nvSpPr>
        <p:spPr bwMode="auto">
          <a:xfrm flipH="1">
            <a:off x="5367252" y="2827463"/>
            <a:ext cx="4336" cy="731406"/>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 name="Line 15"/>
          <p:cNvSpPr>
            <a:spLocks noChangeShapeType="1"/>
          </p:cNvSpPr>
          <p:nvPr/>
        </p:nvSpPr>
        <p:spPr bwMode="auto">
          <a:xfrm>
            <a:off x="5367252" y="4531654"/>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 name="Line 13"/>
          <p:cNvSpPr>
            <a:spLocks noChangeShapeType="1"/>
          </p:cNvSpPr>
          <p:nvPr/>
        </p:nvSpPr>
        <p:spPr bwMode="auto">
          <a:xfrm flipH="1">
            <a:off x="863553" y="3302712"/>
            <a:ext cx="5010" cy="1068565"/>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3" name="Line 13"/>
          <p:cNvSpPr>
            <a:spLocks noChangeShapeType="1"/>
          </p:cNvSpPr>
          <p:nvPr/>
        </p:nvSpPr>
        <p:spPr bwMode="auto">
          <a:xfrm>
            <a:off x="859392" y="4372622"/>
            <a:ext cx="0" cy="1181471"/>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4" name="Line 13"/>
          <p:cNvSpPr>
            <a:spLocks noChangeShapeType="1"/>
          </p:cNvSpPr>
          <p:nvPr/>
        </p:nvSpPr>
        <p:spPr bwMode="auto">
          <a:xfrm flipH="1">
            <a:off x="5356788" y="3558869"/>
            <a:ext cx="4336" cy="972785"/>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 name="Line 14"/>
          <p:cNvSpPr>
            <a:spLocks noChangeShapeType="1"/>
          </p:cNvSpPr>
          <p:nvPr/>
        </p:nvSpPr>
        <p:spPr bwMode="auto">
          <a:xfrm>
            <a:off x="5367252" y="3558869"/>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 name="Text Box 12"/>
          <p:cNvSpPr txBox="1">
            <a:spLocks noChangeArrowheads="1"/>
          </p:cNvSpPr>
          <p:nvPr/>
        </p:nvSpPr>
        <p:spPr bwMode="auto">
          <a:xfrm>
            <a:off x="874712" y="2674175"/>
            <a:ext cx="3802063" cy="523220"/>
          </a:xfrm>
          <a:prstGeom prst="rect">
            <a:avLst/>
          </a:prstGeom>
          <a:solidFill>
            <a:schemeClr val="tx2">
              <a:lumMod val="20000"/>
              <a:lumOff val="80000"/>
            </a:schemeClr>
          </a:solidFill>
          <a:ln w="9525">
            <a:solidFill>
              <a:schemeClr val="tx2">
                <a:lumMod val="20000"/>
                <a:lumOff val="80000"/>
              </a:schemeClr>
            </a:solidFill>
            <a:miter lim="800000"/>
            <a:headEnd/>
            <a:tailEnd/>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sz="1400" b="1" dirty="0"/>
              <a:t>b</a:t>
            </a:r>
            <a:r>
              <a:rPr lang="de-DE" altLang="de-DE" sz="1400" b="1" dirty="0" smtClean="0"/>
              <a:t>ei Schädigung eines </a:t>
            </a:r>
            <a:r>
              <a:rPr lang="de-DE" altLang="de-DE" sz="1400" b="1" dirty="0" smtClean="0">
                <a:solidFill>
                  <a:srgbClr val="004994"/>
                </a:solidFill>
              </a:rPr>
              <a:t>Schülers </a:t>
            </a:r>
            <a:r>
              <a:rPr lang="de-DE" altLang="de-DE" sz="1400" b="1" dirty="0" smtClean="0"/>
              <a:t>oder eines anderen </a:t>
            </a:r>
            <a:r>
              <a:rPr lang="de-DE" altLang="de-DE" sz="1400" b="1" dirty="0" smtClean="0">
                <a:solidFill>
                  <a:srgbClr val="004994"/>
                </a:solidFill>
              </a:rPr>
              <a:t>Schulangehörigen</a:t>
            </a:r>
            <a:endParaRPr lang="de-DE" altLang="de-DE" sz="1400" b="1" dirty="0"/>
          </a:p>
        </p:txBody>
      </p:sp>
      <p:sp>
        <p:nvSpPr>
          <p:cNvPr id="35" name="Line 13"/>
          <p:cNvSpPr>
            <a:spLocks noChangeShapeType="1"/>
          </p:cNvSpPr>
          <p:nvPr/>
        </p:nvSpPr>
        <p:spPr bwMode="auto">
          <a:xfrm>
            <a:off x="8632155" y="2726936"/>
            <a:ext cx="0" cy="635978"/>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8" name="Text Box 12"/>
          <p:cNvSpPr txBox="1">
            <a:spLocks noChangeArrowheads="1"/>
          </p:cNvSpPr>
          <p:nvPr/>
        </p:nvSpPr>
        <p:spPr bwMode="auto">
          <a:xfrm>
            <a:off x="8620125" y="2674175"/>
            <a:ext cx="2697161" cy="523220"/>
          </a:xfrm>
          <a:prstGeom prst="rect">
            <a:avLst/>
          </a:prstGeom>
          <a:solidFill>
            <a:schemeClr val="tx2">
              <a:lumMod val="20000"/>
              <a:lumOff val="80000"/>
            </a:schemeClr>
          </a:solidFill>
          <a:ln w="9525">
            <a:solidFill>
              <a:schemeClr val="tx2">
                <a:lumMod val="20000"/>
                <a:lumOff val="80000"/>
              </a:schemeClr>
            </a:solidFill>
            <a:miter lim="800000"/>
            <a:headEnd/>
            <a:tailEnd/>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sz="1400" b="1" dirty="0"/>
              <a:t>b</a:t>
            </a:r>
            <a:r>
              <a:rPr lang="de-DE" altLang="de-DE" sz="1400" b="1" dirty="0" smtClean="0"/>
              <a:t>ei Beschädigung fremder </a:t>
            </a:r>
            <a:r>
              <a:rPr lang="de-DE" altLang="de-DE" sz="1400" b="1" dirty="0" smtClean="0">
                <a:solidFill>
                  <a:srgbClr val="004994"/>
                </a:solidFill>
              </a:rPr>
              <a:t>Sachen</a:t>
            </a:r>
            <a:r>
              <a:rPr lang="de-DE" altLang="de-DE" sz="1400" b="1" dirty="0" smtClean="0"/>
              <a:t> </a:t>
            </a:r>
            <a:endParaRPr lang="de-DE" altLang="de-DE" sz="1400" b="1" dirty="0"/>
          </a:p>
        </p:txBody>
      </p:sp>
      <p:sp>
        <p:nvSpPr>
          <p:cNvPr id="15" name="Text Box 12"/>
          <p:cNvSpPr txBox="1">
            <a:spLocks noChangeArrowheads="1"/>
          </p:cNvSpPr>
          <p:nvPr/>
        </p:nvSpPr>
        <p:spPr bwMode="auto">
          <a:xfrm>
            <a:off x="5364858" y="2675481"/>
            <a:ext cx="2566508" cy="523220"/>
          </a:xfrm>
          <a:prstGeom prst="rect">
            <a:avLst/>
          </a:prstGeom>
          <a:solidFill>
            <a:schemeClr val="tx2">
              <a:lumMod val="20000"/>
              <a:lumOff val="80000"/>
            </a:schemeClr>
          </a:solidFill>
          <a:ln w="9525">
            <a:solidFill>
              <a:schemeClr val="tx2">
                <a:lumMod val="20000"/>
                <a:lumOff val="80000"/>
              </a:schemeClr>
            </a:solidFill>
            <a:miter lim="800000"/>
            <a:headEnd/>
            <a:tailEnd/>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sz="1400" b="1" dirty="0"/>
              <a:t>b</a:t>
            </a:r>
            <a:r>
              <a:rPr lang="de-DE" altLang="de-DE" sz="1400" b="1" dirty="0" smtClean="0"/>
              <a:t>ei Schädigung </a:t>
            </a:r>
            <a:r>
              <a:rPr lang="de-DE" altLang="de-DE" sz="1400" b="1" dirty="0"/>
              <a:t>eines (nicht </a:t>
            </a:r>
            <a:r>
              <a:rPr lang="de-DE" altLang="de-DE" sz="1400" b="1" dirty="0" smtClean="0"/>
              <a:t>schulangehörigen) </a:t>
            </a:r>
            <a:r>
              <a:rPr lang="de-DE" altLang="de-DE" sz="1400" b="1" dirty="0" smtClean="0">
                <a:solidFill>
                  <a:srgbClr val="004994"/>
                </a:solidFill>
              </a:rPr>
              <a:t>Dritten</a:t>
            </a:r>
            <a:endParaRPr lang="de-DE" altLang="de-DE" sz="1400" b="1" dirty="0"/>
          </a:p>
        </p:txBody>
      </p:sp>
      <p:sp>
        <p:nvSpPr>
          <p:cNvPr id="5" name="Text Box 9"/>
          <p:cNvSpPr txBox="1">
            <a:spLocks noChangeArrowheads="1"/>
          </p:cNvSpPr>
          <p:nvPr/>
        </p:nvSpPr>
        <p:spPr bwMode="auto">
          <a:xfrm>
            <a:off x="874710" y="2297937"/>
            <a:ext cx="10442577" cy="376238"/>
          </a:xfrm>
          <a:prstGeom prst="rect">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b="1" dirty="0" smtClean="0">
                <a:solidFill>
                  <a:schemeClr val="bg1"/>
                </a:solidFill>
              </a:rPr>
              <a:t>Haftung der aufsichtsführenden Lehrkräfte bei Verletzung der Aufsichtspflicht</a:t>
            </a:r>
            <a:endParaRPr lang="de-DE" altLang="de-DE" b="1" dirty="0">
              <a:solidFill>
                <a:schemeClr val="bg1"/>
              </a:solidFill>
            </a:endParaRPr>
          </a:p>
        </p:txBody>
      </p:sp>
      <p:cxnSp>
        <p:nvCxnSpPr>
          <p:cNvPr id="3" name="Gerader Verbinder 2"/>
          <p:cNvCxnSpPr/>
          <p:nvPr/>
        </p:nvCxnSpPr>
        <p:spPr>
          <a:xfrm flipH="1">
            <a:off x="5376597" y="3361704"/>
            <a:ext cx="325555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4261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up)">
                                      <p:cBhvr>
                                        <p:cTn id="16" dur="500"/>
                                        <p:tgtEl>
                                          <p:spTgt spid="11"/>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up)">
                                      <p:cBhvr>
                                        <p:cTn id="28" dur="500"/>
                                        <p:tgtEl>
                                          <p:spTgt spid="22"/>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1000"/>
                            </p:stCondLst>
                            <p:childTnLst>
                              <p:par>
                                <p:cTn id="34" presetID="1" presetClass="entr" presetSubtype="0" fill="hold" nodeType="after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ipe(up)">
                                      <p:cBhvr>
                                        <p:cTn id="40" dur="500"/>
                                        <p:tgtEl>
                                          <p:spTgt spid="23"/>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left)">
                                      <p:cBhvr>
                                        <p:cTn id="44" dur="500"/>
                                        <p:tgtEl>
                                          <p:spTgt spid="14"/>
                                        </p:tgtEl>
                                      </p:cBhvr>
                                    </p:animEffect>
                                  </p:childTnLst>
                                </p:cTn>
                              </p:par>
                            </p:childTnLst>
                          </p:cTn>
                        </p:par>
                        <p:par>
                          <p:cTn id="45" fill="hold">
                            <p:stCondLst>
                              <p:cond delay="1000"/>
                            </p:stCondLst>
                            <p:childTnLst>
                              <p:par>
                                <p:cTn id="46" presetID="1" presetClass="entr" presetSubtype="0" fill="hold" nodeType="afterEffect">
                                  <p:stCondLst>
                                    <p:cond delay="0"/>
                                  </p:stCondLst>
                                  <p:childTnLst>
                                    <p:set>
                                      <p:cBhvr>
                                        <p:cTn id="47"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up)">
                                      <p:cBhvr>
                                        <p:cTn id="56" dur="500"/>
                                        <p:tgtEl>
                                          <p:spTgt spid="18"/>
                                        </p:tgtEl>
                                      </p:cBhvr>
                                    </p:animEffect>
                                  </p:childTnLst>
                                </p:cTn>
                              </p:par>
                            </p:childTnLst>
                          </p:cTn>
                        </p:par>
                        <p:par>
                          <p:cTn id="57" fill="hold">
                            <p:stCondLst>
                              <p:cond delay="500"/>
                            </p:stCondLst>
                            <p:childTnLst>
                              <p:par>
                                <p:cTn id="58" presetID="22" presetClass="entr" presetSubtype="8"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left)">
                                      <p:cBhvr>
                                        <p:cTn id="60" dur="500"/>
                                        <p:tgtEl>
                                          <p:spTgt spid="26"/>
                                        </p:tgtEl>
                                      </p:cBhvr>
                                    </p:animEffect>
                                  </p:childTnLst>
                                </p:cTn>
                              </p:par>
                            </p:childTnLst>
                          </p:cTn>
                        </p:par>
                        <p:par>
                          <p:cTn id="61" fill="hold">
                            <p:stCondLst>
                              <p:cond delay="1000"/>
                            </p:stCondLst>
                            <p:childTnLst>
                              <p:par>
                                <p:cTn id="62" presetID="1" presetClass="entr" presetSubtype="0" fill="hold" nodeType="afterEffect">
                                  <p:stCondLst>
                                    <p:cond delay="0"/>
                                  </p:stCondLst>
                                  <p:childTnLst>
                                    <p:set>
                                      <p:cBhvr>
                                        <p:cTn id="63"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up)">
                                      <p:cBhvr>
                                        <p:cTn id="68" dur="500"/>
                                        <p:tgtEl>
                                          <p:spTgt spid="24"/>
                                        </p:tgtEl>
                                      </p:cBhvr>
                                    </p:animEffect>
                                  </p:childTnLst>
                                </p:cTn>
                              </p:par>
                            </p:childTnLst>
                          </p:cTn>
                        </p:par>
                        <p:par>
                          <p:cTn id="69" fill="hold">
                            <p:stCondLst>
                              <p:cond delay="500"/>
                            </p:stCondLst>
                            <p:childTnLst>
                              <p:par>
                                <p:cTn id="70" presetID="22" presetClass="entr" presetSubtype="8"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wipe(left)">
                                      <p:cBhvr>
                                        <p:cTn id="72" dur="500"/>
                                        <p:tgtEl>
                                          <p:spTgt spid="20"/>
                                        </p:tgtEl>
                                      </p:cBhvr>
                                    </p:animEffect>
                                  </p:childTnLst>
                                </p:cTn>
                              </p:par>
                            </p:childTnLst>
                          </p:cTn>
                        </p:par>
                        <p:par>
                          <p:cTn id="73" fill="hold">
                            <p:stCondLst>
                              <p:cond delay="1000"/>
                            </p:stCondLst>
                            <p:childTnLst>
                              <p:par>
                                <p:cTn id="74" presetID="1" presetClass="entr" presetSubtype="0" fill="hold" nodeType="afterEffect">
                                  <p:stCondLst>
                                    <p:cond delay="0"/>
                                  </p:stCondLst>
                                  <p:childTnLst>
                                    <p:set>
                                      <p:cBhvr>
                                        <p:cTn id="75"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8"/>
                                        </p:tgtEl>
                                        <p:attrNameLst>
                                          <p:attrName>style.visibility</p:attrName>
                                        </p:attrNameLst>
                                      </p:cBhvr>
                                      <p:to>
                                        <p:strVal val="visible"/>
                                      </p:to>
                                    </p:set>
                                  </p:childTnLst>
                                </p:cTn>
                              </p:par>
                            </p:childTnLst>
                          </p:cTn>
                        </p:par>
                        <p:par>
                          <p:cTn id="80" fill="hold">
                            <p:stCondLst>
                              <p:cond delay="0"/>
                            </p:stCondLst>
                            <p:childTnLst>
                              <p:par>
                                <p:cTn id="81" presetID="22" presetClass="entr" presetSubtype="1" fill="hold" grpId="0" nodeType="after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wipe(up)">
                                      <p:cBhvr>
                                        <p:cTn id="83" dur="500"/>
                                        <p:tgtEl>
                                          <p:spTgt spid="35"/>
                                        </p:tgtEl>
                                      </p:cBhvr>
                                    </p:animEffect>
                                  </p:childTnLst>
                                </p:cTn>
                              </p:par>
                            </p:childTnLst>
                          </p:cTn>
                        </p:par>
                        <p:par>
                          <p:cTn id="84" fill="hold">
                            <p:stCondLst>
                              <p:cond delay="500"/>
                            </p:stCondLst>
                            <p:childTnLst>
                              <p:par>
                                <p:cTn id="85" presetID="22" presetClass="entr" presetSubtype="2" fill="hold"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wipe(right)">
                                      <p:cBhvr>
                                        <p:cTn id="8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8" grpId="0" animBg="1"/>
      <p:bldP spid="20" grpId="0" animBg="1"/>
      <p:bldP spid="22" grpId="0" animBg="1"/>
      <p:bldP spid="23" grpId="0" animBg="1"/>
      <p:bldP spid="24" grpId="0" animBg="1"/>
      <p:bldP spid="26" grpId="0" animBg="1"/>
      <p:bldP spid="8" grpId="0" animBg="1"/>
      <p:bldP spid="35" grpId="0" animBg="1"/>
      <p:bldP spid="28" grpId="0" animBg="1"/>
      <p:bldP spid="15"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4. Versicherungsschutz und Haftung</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46684"/>
            <a:ext cx="10442576" cy="4068762"/>
          </a:xfrm>
        </p:spPr>
        <p:txBody>
          <a:bodyPr/>
          <a:lstStyle/>
          <a:p>
            <a:pPr lvl="0" fontAlgn="base">
              <a:lnSpc>
                <a:spcPct val="100000"/>
              </a:lnSpc>
              <a:spcBef>
                <a:spcPct val="0"/>
              </a:spcBef>
              <a:spcAft>
                <a:spcPct val="0"/>
              </a:spcAft>
            </a:pPr>
            <a:r>
              <a:rPr lang="de-DE" dirty="0">
                <a:solidFill>
                  <a:srgbClr val="004994"/>
                </a:solidFill>
              </a:rPr>
              <a:t>3</a:t>
            </a:r>
            <a:r>
              <a:rPr lang="de-DE" dirty="0" smtClean="0">
                <a:solidFill>
                  <a:srgbClr val="004994"/>
                </a:solidFill>
              </a:rPr>
              <a:t>. Strafrechtliche Folgen</a:t>
            </a:r>
          </a:p>
          <a:p>
            <a:pPr lvl="0" fontAlgn="base">
              <a:lnSpc>
                <a:spcPct val="100000"/>
              </a:lnSpc>
              <a:spcBef>
                <a:spcPct val="0"/>
              </a:spcBef>
              <a:spcAft>
                <a:spcPct val="0"/>
              </a:spcAft>
            </a:pPr>
            <a:endParaRPr lang="de-DE" dirty="0" smtClean="0"/>
          </a:p>
        </p:txBody>
      </p:sp>
      <p:sp>
        <p:nvSpPr>
          <p:cNvPr id="10" name="Text Box 11"/>
          <p:cNvSpPr txBox="1">
            <a:spLocks noChangeArrowheads="1"/>
          </p:cNvSpPr>
          <p:nvPr/>
        </p:nvSpPr>
        <p:spPr bwMode="auto">
          <a:xfrm>
            <a:off x="1104027" y="3238069"/>
            <a:ext cx="325648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Aft>
                <a:spcPct val="0"/>
              </a:spcAft>
            </a:pPr>
            <a:r>
              <a:rPr lang="de-DE" altLang="de-DE" sz="1300" b="1" dirty="0" smtClean="0"/>
              <a:t>Objektiver Tatbestand</a:t>
            </a:r>
            <a:r>
              <a:rPr lang="de-DE" altLang="de-DE" sz="1300" dirty="0" smtClean="0"/>
              <a:t>                               (äußeres Erscheinungsbild der Tat)</a:t>
            </a:r>
            <a:endParaRPr lang="de-DE" altLang="de-DE" sz="1300" b="1" dirty="0"/>
          </a:p>
          <a:p>
            <a:endParaRPr lang="de-DE" altLang="de-DE" sz="1300" b="1" dirty="0" smtClean="0"/>
          </a:p>
          <a:p>
            <a:r>
              <a:rPr lang="de-DE" altLang="de-DE" sz="1300" b="1" dirty="0" smtClean="0"/>
              <a:t>Subjektiver Tatbestand                  </a:t>
            </a:r>
            <a:r>
              <a:rPr lang="de-DE" altLang="de-DE" sz="1300" dirty="0" smtClean="0"/>
              <a:t>(subjektives Motiv des Täters für die Tat)</a:t>
            </a:r>
          </a:p>
          <a:p>
            <a:pPr marL="285750" indent="-285750" eaLnBrk="0" fontAlgn="base" hangingPunct="0">
              <a:spcAft>
                <a:spcPct val="0"/>
              </a:spcAft>
              <a:buFont typeface="Wingdings" panose="05000000000000000000" pitchFamily="2" charset="2"/>
              <a:buChar char="Ø"/>
            </a:pPr>
            <a:r>
              <a:rPr lang="de-DE" altLang="de-DE" sz="1300" dirty="0"/>
              <a:t>Die Tat muss vorsätzlich und/oder fahrlässig begangen worden sein             (§ 276 BGB</a:t>
            </a:r>
            <a:r>
              <a:rPr lang="de-DE" altLang="de-DE" sz="1300" dirty="0" smtClean="0"/>
              <a:t>)</a:t>
            </a:r>
            <a:endParaRPr lang="de-DE" altLang="de-DE" sz="1300" dirty="0"/>
          </a:p>
        </p:txBody>
      </p:sp>
      <p:sp>
        <p:nvSpPr>
          <p:cNvPr id="11" name="Line 13"/>
          <p:cNvSpPr>
            <a:spLocks noChangeShapeType="1"/>
          </p:cNvSpPr>
          <p:nvPr/>
        </p:nvSpPr>
        <p:spPr bwMode="auto">
          <a:xfrm>
            <a:off x="875428" y="2825781"/>
            <a:ext cx="0" cy="575776"/>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 name="Line 14"/>
          <p:cNvSpPr>
            <a:spLocks noChangeShapeType="1"/>
          </p:cNvSpPr>
          <p:nvPr/>
        </p:nvSpPr>
        <p:spPr bwMode="auto">
          <a:xfrm>
            <a:off x="875428" y="3401557"/>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 name="Line 15"/>
          <p:cNvSpPr>
            <a:spLocks noChangeShapeType="1"/>
          </p:cNvSpPr>
          <p:nvPr/>
        </p:nvSpPr>
        <p:spPr bwMode="auto">
          <a:xfrm>
            <a:off x="876739" y="3993059"/>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7" name="Text Box 11"/>
          <p:cNvSpPr txBox="1">
            <a:spLocks noChangeArrowheads="1"/>
          </p:cNvSpPr>
          <p:nvPr/>
        </p:nvSpPr>
        <p:spPr bwMode="auto">
          <a:xfrm>
            <a:off x="4635886" y="3238069"/>
            <a:ext cx="3342042" cy="149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Aft>
                <a:spcPct val="0"/>
              </a:spcAft>
            </a:pPr>
            <a:r>
              <a:rPr lang="de-DE" altLang="de-DE" sz="1300" dirty="0" smtClean="0"/>
              <a:t>Für die Handlung darf </a:t>
            </a:r>
            <a:r>
              <a:rPr lang="de-DE" altLang="de-DE" sz="1300" b="1" dirty="0" smtClean="0"/>
              <a:t>kein Recht-</a:t>
            </a:r>
            <a:r>
              <a:rPr lang="de-DE" altLang="de-DE" sz="1300" b="1" dirty="0" err="1" smtClean="0"/>
              <a:t>fertigungsgrund</a:t>
            </a:r>
            <a:r>
              <a:rPr lang="de-DE" altLang="de-DE" sz="1300" b="1" dirty="0" smtClean="0"/>
              <a:t> </a:t>
            </a:r>
            <a:r>
              <a:rPr lang="de-DE" altLang="de-DE" sz="1300" dirty="0" smtClean="0"/>
              <a:t>vorliegen</a:t>
            </a:r>
          </a:p>
          <a:p>
            <a:pPr marL="285750" lvl="0" indent="-285750" eaLnBrk="0" fontAlgn="base" hangingPunct="0">
              <a:spcAft>
                <a:spcPct val="0"/>
              </a:spcAft>
              <a:buFont typeface="Wingdings" panose="05000000000000000000" pitchFamily="2" charset="2"/>
              <a:buChar char="Ø"/>
            </a:pPr>
            <a:r>
              <a:rPr lang="de-DE" altLang="de-DE" sz="1300" dirty="0" smtClean="0"/>
              <a:t>Notwehr (§ </a:t>
            </a:r>
            <a:r>
              <a:rPr lang="de-DE" altLang="de-DE" sz="1300" dirty="0"/>
              <a:t>32 </a:t>
            </a:r>
            <a:r>
              <a:rPr lang="de-DE" altLang="de-DE" sz="1300" dirty="0" smtClean="0"/>
              <a:t>StGB)</a:t>
            </a:r>
            <a:endParaRPr lang="de-DE" altLang="de-DE" sz="1300" dirty="0"/>
          </a:p>
          <a:p>
            <a:pPr marL="285750" lvl="0" indent="-285750" eaLnBrk="0" fontAlgn="base" hangingPunct="0">
              <a:spcAft>
                <a:spcPct val="0"/>
              </a:spcAft>
              <a:buFont typeface="Wingdings" panose="05000000000000000000" pitchFamily="2" charset="2"/>
              <a:buChar char="Ø"/>
            </a:pPr>
            <a:r>
              <a:rPr lang="de-DE" altLang="de-DE" sz="1300" dirty="0" smtClean="0"/>
              <a:t>Selbsthilfe (§ </a:t>
            </a:r>
            <a:r>
              <a:rPr lang="de-DE" altLang="de-DE" sz="1300" dirty="0"/>
              <a:t>229 </a:t>
            </a:r>
            <a:r>
              <a:rPr lang="de-DE" altLang="de-DE" sz="1300" dirty="0" smtClean="0"/>
              <a:t>BGB)</a:t>
            </a:r>
            <a:endParaRPr lang="de-DE" altLang="de-DE" sz="1300" dirty="0"/>
          </a:p>
          <a:p>
            <a:pPr marL="285750" lvl="0" indent="-285750" eaLnBrk="0" fontAlgn="base" hangingPunct="0">
              <a:spcAft>
                <a:spcPct val="0"/>
              </a:spcAft>
              <a:buFont typeface="Wingdings" panose="05000000000000000000" pitchFamily="2" charset="2"/>
              <a:buChar char="Ø"/>
            </a:pPr>
            <a:r>
              <a:rPr lang="de-DE" altLang="de-DE" sz="1300" dirty="0"/>
              <a:t>R</a:t>
            </a:r>
            <a:r>
              <a:rPr lang="de-DE" altLang="de-DE" sz="1300" dirty="0" smtClean="0"/>
              <a:t>echtfertigender </a:t>
            </a:r>
            <a:r>
              <a:rPr lang="de-DE" altLang="de-DE" sz="1300" dirty="0"/>
              <a:t>Notstand </a:t>
            </a:r>
            <a:r>
              <a:rPr lang="de-DE" altLang="de-DE" sz="1300" dirty="0" smtClean="0"/>
              <a:t>(§ </a:t>
            </a:r>
            <a:r>
              <a:rPr lang="de-DE" altLang="de-DE" sz="1300" dirty="0"/>
              <a:t>34 </a:t>
            </a:r>
            <a:r>
              <a:rPr lang="de-DE" altLang="de-DE" sz="1300" dirty="0" smtClean="0"/>
              <a:t>StGB)</a:t>
            </a:r>
            <a:endParaRPr lang="de-DE" altLang="de-DE" sz="1300" dirty="0"/>
          </a:p>
          <a:p>
            <a:pPr marL="285750" lvl="0" indent="-285750" eaLnBrk="0" fontAlgn="base" hangingPunct="0">
              <a:spcAft>
                <a:spcPct val="0"/>
              </a:spcAft>
              <a:buFont typeface="Wingdings" panose="05000000000000000000" pitchFamily="2" charset="2"/>
              <a:buChar char="Ø"/>
            </a:pPr>
            <a:r>
              <a:rPr lang="de-DE" altLang="de-DE" sz="1300" dirty="0" smtClean="0"/>
              <a:t>Einwilligung </a:t>
            </a:r>
            <a:r>
              <a:rPr lang="de-DE" altLang="de-DE" sz="1300" dirty="0"/>
              <a:t>(</a:t>
            </a:r>
            <a:r>
              <a:rPr lang="de-DE" altLang="de-DE" sz="1300" dirty="0" smtClean="0"/>
              <a:t>rechtfertigende/ mutmaß-</a:t>
            </a:r>
            <a:r>
              <a:rPr lang="de-DE" altLang="de-DE" sz="1300" dirty="0" err="1" smtClean="0"/>
              <a:t>liche</a:t>
            </a:r>
            <a:r>
              <a:rPr lang="de-DE" altLang="de-DE" sz="1300" dirty="0" smtClean="0"/>
              <a:t>) etc.</a:t>
            </a:r>
          </a:p>
        </p:txBody>
      </p:sp>
      <p:sp>
        <p:nvSpPr>
          <p:cNvPr id="18" name="Line 13"/>
          <p:cNvSpPr>
            <a:spLocks noChangeShapeType="1"/>
          </p:cNvSpPr>
          <p:nvPr/>
        </p:nvSpPr>
        <p:spPr bwMode="auto">
          <a:xfrm>
            <a:off x="4430111" y="2827463"/>
            <a:ext cx="0" cy="575776"/>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 name="Line 13"/>
          <p:cNvSpPr>
            <a:spLocks noChangeShapeType="1"/>
          </p:cNvSpPr>
          <p:nvPr/>
        </p:nvSpPr>
        <p:spPr bwMode="auto">
          <a:xfrm flipH="1">
            <a:off x="871266" y="3290947"/>
            <a:ext cx="0" cy="702112"/>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 name="Line 14"/>
          <p:cNvSpPr>
            <a:spLocks noChangeShapeType="1"/>
          </p:cNvSpPr>
          <p:nvPr/>
        </p:nvSpPr>
        <p:spPr bwMode="auto">
          <a:xfrm>
            <a:off x="4435607" y="3410183"/>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7" name="Text Box 11"/>
          <p:cNvSpPr txBox="1">
            <a:spLocks noChangeArrowheads="1"/>
          </p:cNvSpPr>
          <p:nvPr/>
        </p:nvSpPr>
        <p:spPr bwMode="auto">
          <a:xfrm>
            <a:off x="8244956" y="3238069"/>
            <a:ext cx="3478342" cy="3093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Aft>
                <a:spcPct val="0"/>
              </a:spcAft>
            </a:pPr>
            <a:r>
              <a:rPr lang="de-DE" altLang="de-DE" sz="1300" dirty="0" smtClean="0"/>
              <a:t>Klärung </a:t>
            </a:r>
            <a:r>
              <a:rPr lang="de-DE" altLang="de-DE" sz="1300" dirty="0"/>
              <a:t>der Schuldfähigkeit des </a:t>
            </a:r>
            <a:r>
              <a:rPr lang="de-DE" altLang="de-DE" sz="1300" dirty="0" smtClean="0"/>
              <a:t>Täters: (§§ 19 ff. StGB)</a:t>
            </a:r>
          </a:p>
          <a:p>
            <a:pPr marL="285750" lvl="0" indent="-285750" eaLnBrk="0" fontAlgn="base" hangingPunct="0">
              <a:spcAft>
                <a:spcPct val="0"/>
              </a:spcAft>
              <a:buFont typeface="Wingdings" panose="05000000000000000000" pitchFamily="2" charset="2"/>
              <a:buChar char="Ø"/>
            </a:pPr>
            <a:r>
              <a:rPr lang="de-DE" altLang="de-DE" sz="1300" dirty="0" smtClean="0"/>
              <a:t>Schuldunfähig</a:t>
            </a:r>
          </a:p>
          <a:p>
            <a:pPr marL="285750" lvl="0" indent="-285750" eaLnBrk="0" fontAlgn="base" hangingPunct="0">
              <a:spcAft>
                <a:spcPct val="0"/>
              </a:spcAft>
              <a:buFont typeface="Wingdings" panose="05000000000000000000" pitchFamily="2" charset="2"/>
              <a:buChar char="Ø"/>
            </a:pPr>
            <a:r>
              <a:rPr lang="de-DE" altLang="de-DE" sz="1300" dirty="0" smtClean="0"/>
              <a:t>Bedingt schuldfähig</a:t>
            </a:r>
          </a:p>
          <a:p>
            <a:pPr marL="285750" lvl="0" indent="-285750" eaLnBrk="0" fontAlgn="base" hangingPunct="0">
              <a:spcAft>
                <a:spcPct val="0"/>
              </a:spcAft>
              <a:buFont typeface="Wingdings" panose="05000000000000000000" pitchFamily="2" charset="2"/>
              <a:buChar char="Ø"/>
            </a:pPr>
            <a:r>
              <a:rPr lang="de-DE" altLang="de-DE" sz="1300" dirty="0" smtClean="0"/>
              <a:t>Voll schuldfähig</a:t>
            </a:r>
          </a:p>
          <a:p>
            <a:pPr lvl="0" eaLnBrk="0" fontAlgn="base" hangingPunct="0">
              <a:spcAft>
                <a:spcPct val="0"/>
              </a:spcAft>
            </a:pPr>
            <a:endParaRPr lang="de-DE" altLang="de-DE" sz="1300" dirty="0"/>
          </a:p>
          <a:p>
            <a:pPr lvl="0" eaLnBrk="0" fontAlgn="base" hangingPunct="0">
              <a:spcAft>
                <a:spcPct val="0"/>
              </a:spcAft>
            </a:pPr>
            <a:r>
              <a:rPr lang="de-DE" altLang="de-DE" sz="1300" dirty="0"/>
              <a:t>Schuldausschließungs- und/oder </a:t>
            </a:r>
            <a:r>
              <a:rPr lang="de-DE" altLang="de-DE" sz="1300" b="1" dirty="0"/>
              <a:t>Entschuldigungsgründe</a:t>
            </a:r>
            <a:r>
              <a:rPr lang="de-DE" altLang="de-DE" sz="1300" dirty="0"/>
              <a:t>:                                        </a:t>
            </a:r>
          </a:p>
          <a:p>
            <a:pPr marL="285750" lvl="0" indent="-285750" eaLnBrk="0" fontAlgn="base" hangingPunct="0">
              <a:spcAft>
                <a:spcPct val="0"/>
              </a:spcAft>
              <a:buFont typeface="Wingdings" panose="05000000000000000000" pitchFamily="2" charset="2"/>
              <a:buChar char="Ø"/>
            </a:pPr>
            <a:r>
              <a:rPr lang="de-DE" altLang="de-DE" sz="1300" dirty="0"/>
              <a:t>E</a:t>
            </a:r>
            <a:r>
              <a:rPr lang="de-DE" altLang="de-DE" sz="1300" dirty="0" smtClean="0"/>
              <a:t>ntschuldigender </a:t>
            </a:r>
            <a:r>
              <a:rPr lang="de-DE" altLang="de-DE" sz="1300" dirty="0"/>
              <a:t>Notstand (§ 35 StGB)</a:t>
            </a:r>
          </a:p>
          <a:p>
            <a:pPr marL="285750" lvl="0" indent="-285750" eaLnBrk="0" fontAlgn="base" hangingPunct="0">
              <a:spcAft>
                <a:spcPct val="0"/>
              </a:spcAft>
              <a:buFont typeface="Wingdings" panose="05000000000000000000" pitchFamily="2" charset="2"/>
              <a:buChar char="Ø"/>
            </a:pPr>
            <a:r>
              <a:rPr lang="de-DE" altLang="de-DE" sz="1300" dirty="0" smtClean="0"/>
              <a:t>Notwehrüberschreitung </a:t>
            </a:r>
            <a:r>
              <a:rPr lang="de-DE" altLang="de-DE" sz="1300" dirty="0"/>
              <a:t>(§ 33 StGB)</a:t>
            </a:r>
          </a:p>
          <a:p>
            <a:pPr marL="285750" lvl="0" indent="-285750" eaLnBrk="0" fontAlgn="base" hangingPunct="0">
              <a:spcAft>
                <a:spcPct val="0"/>
              </a:spcAft>
              <a:buFont typeface="Wingdings" panose="05000000000000000000" pitchFamily="2" charset="2"/>
              <a:buChar char="Ø"/>
            </a:pPr>
            <a:r>
              <a:rPr lang="de-DE" altLang="de-DE" sz="1300" dirty="0" smtClean="0"/>
              <a:t>Dienstliche Anordnungen/Weisungen/ Befehle </a:t>
            </a:r>
            <a:r>
              <a:rPr lang="de-DE" altLang="de-DE" sz="1300" dirty="0"/>
              <a:t>(Nötigungsnotstand)</a:t>
            </a:r>
          </a:p>
          <a:p>
            <a:pPr marL="285750" lvl="0" indent="-285750" eaLnBrk="0" fontAlgn="base" hangingPunct="0">
              <a:spcAft>
                <a:spcPct val="0"/>
              </a:spcAft>
              <a:buFont typeface="Wingdings" panose="05000000000000000000" pitchFamily="2" charset="2"/>
              <a:buChar char="Ø"/>
            </a:pPr>
            <a:r>
              <a:rPr lang="de-DE" altLang="de-DE" sz="1300" dirty="0"/>
              <a:t>E</a:t>
            </a:r>
            <a:r>
              <a:rPr lang="de-DE" altLang="de-DE" sz="1300" dirty="0" smtClean="0"/>
              <a:t>ntschuldigende </a:t>
            </a:r>
            <a:r>
              <a:rPr lang="de-DE" altLang="de-DE" sz="1300" dirty="0"/>
              <a:t>Pflichtenkollisionen</a:t>
            </a:r>
          </a:p>
          <a:p>
            <a:pPr marL="285750" lvl="0" indent="-285750" eaLnBrk="0" fontAlgn="base" hangingPunct="0">
              <a:spcAft>
                <a:spcPct val="0"/>
              </a:spcAft>
              <a:buFont typeface="Wingdings" panose="05000000000000000000" pitchFamily="2" charset="2"/>
              <a:buChar char="Ø"/>
            </a:pPr>
            <a:r>
              <a:rPr lang="de-DE" altLang="de-DE" sz="1300" dirty="0" smtClean="0"/>
              <a:t>Unzumutbarkeit </a:t>
            </a:r>
            <a:r>
              <a:rPr lang="de-DE" altLang="de-DE" sz="1300" dirty="0"/>
              <a:t>normgemäßen </a:t>
            </a:r>
            <a:r>
              <a:rPr lang="de-DE" altLang="de-DE" sz="1300" dirty="0" smtClean="0"/>
              <a:t>Verhaltens etc.</a:t>
            </a:r>
            <a:endParaRPr lang="de-DE" altLang="de-DE" sz="1300" dirty="0"/>
          </a:p>
        </p:txBody>
      </p:sp>
      <p:sp>
        <p:nvSpPr>
          <p:cNvPr id="29" name="Line 13"/>
          <p:cNvSpPr>
            <a:spLocks noChangeShapeType="1"/>
          </p:cNvSpPr>
          <p:nvPr/>
        </p:nvSpPr>
        <p:spPr bwMode="auto">
          <a:xfrm>
            <a:off x="7998348" y="2824973"/>
            <a:ext cx="0" cy="575776"/>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 name="Line 14"/>
          <p:cNvSpPr>
            <a:spLocks noChangeShapeType="1"/>
          </p:cNvSpPr>
          <p:nvPr/>
        </p:nvSpPr>
        <p:spPr bwMode="auto">
          <a:xfrm>
            <a:off x="7998296" y="3399235"/>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 name="Text Box 12"/>
          <p:cNvSpPr txBox="1">
            <a:spLocks noChangeArrowheads="1"/>
          </p:cNvSpPr>
          <p:nvPr/>
        </p:nvSpPr>
        <p:spPr bwMode="auto">
          <a:xfrm>
            <a:off x="874713" y="2674175"/>
            <a:ext cx="3360858" cy="307777"/>
          </a:xfrm>
          <a:prstGeom prst="rect">
            <a:avLst/>
          </a:prstGeom>
          <a:solidFill>
            <a:schemeClr val="tx2">
              <a:lumMod val="20000"/>
              <a:lumOff val="80000"/>
            </a:schemeClr>
          </a:solidFill>
          <a:ln w="9525">
            <a:solidFill>
              <a:schemeClr val="tx2">
                <a:lumMod val="20000"/>
                <a:lumOff val="80000"/>
              </a:schemeClr>
            </a:solidFill>
            <a:miter lim="800000"/>
            <a:headEnd/>
            <a:tailEnd/>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sz="1400" b="1" dirty="0" smtClean="0"/>
              <a:t>Tatbestandsmäßigkeit</a:t>
            </a:r>
            <a:endParaRPr lang="de-DE" altLang="de-DE" sz="1400" b="1" dirty="0"/>
          </a:p>
        </p:txBody>
      </p:sp>
      <p:sp>
        <p:nvSpPr>
          <p:cNvPr id="15" name="Text Box 12"/>
          <p:cNvSpPr txBox="1">
            <a:spLocks noChangeArrowheads="1"/>
          </p:cNvSpPr>
          <p:nvPr/>
        </p:nvSpPr>
        <p:spPr bwMode="auto">
          <a:xfrm>
            <a:off x="4434314" y="2681119"/>
            <a:ext cx="3356696" cy="307777"/>
          </a:xfrm>
          <a:prstGeom prst="rect">
            <a:avLst/>
          </a:prstGeom>
          <a:solidFill>
            <a:schemeClr val="tx2">
              <a:lumMod val="20000"/>
              <a:lumOff val="80000"/>
            </a:schemeClr>
          </a:solidFill>
          <a:ln w="9525">
            <a:solidFill>
              <a:schemeClr val="tx2">
                <a:lumMod val="20000"/>
                <a:lumOff val="80000"/>
              </a:schemeClr>
            </a:solidFill>
            <a:miter lim="800000"/>
            <a:headEnd/>
            <a:tailEnd/>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sz="1400" b="1" dirty="0" smtClean="0"/>
              <a:t>Rechtswidrigkeit</a:t>
            </a:r>
            <a:endParaRPr lang="de-DE" altLang="de-DE" sz="1400" b="1" dirty="0"/>
          </a:p>
        </p:txBody>
      </p:sp>
      <p:sp>
        <p:nvSpPr>
          <p:cNvPr id="28" name="Text Box 12"/>
          <p:cNvSpPr txBox="1">
            <a:spLocks noChangeArrowheads="1"/>
          </p:cNvSpPr>
          <p:nvPr/>
        </p:nvSpPr>
        <p:spPr bwMode="auto">
          <a:xfrm>
            <a:off x="7989754" y="2674175"/>
            <a:ext cx="3327533" cy="307777"/>
          </a:xfrm>
          <a:prstGeom prst="rect">
            <a:avLst/>
          </a:prstGeom>
          <a:solidFill>
            <a:schemeClr val="tx2">
              <a:lumMod val="20000"/>
              <a:lumOff val="80000"/>
            </a:schemeClr>
          </a:solidFill>
          <a:ln w="9525">
            <a:solidFill>
              <a:schemeClr val="tx2">
                <a:lumMod val="20000"/>
                <a:lumOff val="80000"/>
              </a:schemeClr>
            </a:solidFill>
            <a:miter lim="800000"/>
            <a:headEnd/>
            <a:tailEnd/>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sz="1400" b="1" dirty="0" smtClean="0"/>
              <a:t>Schuld</a:t>
            </a:r>
            <a:endParaRPr lang="de-DE" altLang="de-DE" sz="1400" b="1" dirty="0"/>
          </a:p>
        </p:txBody>
      </p:sp>
      <p:sp>
        <p:nvSpPr>
          <p:cNvPr id="5" name="Text Box 9"/>
          <p:cNvSpPr txBox="1">
            <a:spLocks noChangeArrowheads="1"/>
          </p:cNvSpPr>
          <p:nvPr/>
        </p:nvSpPr>
        <p:spPr bwMode="auto">
          <a:xfrm>
            <a:off x="874710" y="2297937"/>
            <a:ext cx="10442577" cy="376238"/>
          </a:xfrm>
          <a:prstGeom prst="rect">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b="1" dirty="0" smtClean="0">
                <a:solidFill>
                  <a:schemeClr val="bg1"/>
                </a:solidFill>
              </a:rPr>
              <a:t>Delikt</a:t>
            </a:r>
            <a:endParaRPr lang="de-DE" altLang="de-DE" b="1" dirty="0">
              <a:solidFill>
                <a:schemeClr val="bg1"/>
              </a:solidFill>
            </a:endParaRPr>
          </a:p>
        </p:txBody>
      </p:sp>
      <p:sp>
        <p:nvSpPr>
          <p:cNvPr id="25" name="Line 13"/>
          <p:cNvSpPr>
            <a:spLocks noChangeShapeType="1"/>
          </p:cNvSpPr>
          <p:nvPr/>
        </p:nvSpPr>
        <p:spPr bwMode="auto">
          <a:xfrm>
            <a:off x="7998348" y="3399235"/>
            <a:ext cx="0" cy="1173283"/>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 name="Line 14"/>
          <p:cNvSpPr>
            <a:spLocks noChangeShapeType="1"/>
          </p:cNvSpPr>
          <p:nvPr/>
        </p:nvSpPr>
        <p:spPr bwMode="auto">
          <a:xfrm>
            <a:off x="7997142" y="4572518"/>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extLst>
      <p:ext uri="{BB962C8B-B14F-4D97-AF65-F5344CB8AC3E}">
        <p14:creationId xmlns:p14="http://schemas.microsoft.com/office/powerpoint/2010/main" val="19686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up)">
                                      <p:cBhvr>
                                        <p:cTn id="16" dur="500"/>
                                        <p:tgtEl>
                                          <p:spTgt spid="11"/>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up)">
                                      <p:cBhvr>
                                        <p:cTn id="28" dur="500"/>
                                        <p:tgtEl>
                                          <p:spTgt spid="22"/>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1000"/>
                            </p:stCondLst>
                            <p:childTnLst>
                              <p:par>
                                <p:cTn id="34" presetID="1" presetClass="entr" presetSubtype="0" fill="hold" nodeType="after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childTnLst>
                                </p:cTn>
                              </p:par>
                            </p:childTnLst>
                          </p:cTn>
                        </p:par>
                        <p:par>
                          <p:cTn id="36" fill="hold">
                            <p:stCondLst>
                              <p:cond delay="1000"/>
                            </p:stCondLst>
                            <p:childTnLst>
                              <p:par>
                                <p:cTn id="37" presetID="1" presetClass="entr" presetSubtype="0" fill="hold" nodeType="afterEffect">
                                  <p:stCondLst>
                                    <p:cond delay="0"/>
                                  </p:stCondLst>
                                  <p:childTnLst>
                                    <p:set>
                                      <p:cBhvr>
                                        <p:cTn id="3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up)">
                                      <p:cBhvr>
                                        <p:cTn id="47" dur="500"/>
                                        <p:tgtEl>
                                          <p:spTgt spid="18"/>
                                        </p:tgtEl>
                                      </p:cBhvr>
                                    </p:animEffect>
                                  </p:childTnLst>
                                </p:cTn>
                              </p:par>
                            </p:childTnLst>
                          </p:cTn>
                        </p:par>
                        <p:par>
                          <p:cTn id="48" fill="hold">
                            <p:stCondLst>
                              <p:cond delay="500"/>
                            </p:stCondLst>
                            <p:childTnLst>
                              <p:par>
                                <p:cTn id="49" presetID="22" presetClass="entr" presetSubtype="8"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ipe(left)">
                                      <p:cBhvr>
                                        <p:cTn id="51" dur="500"/>
                                        <p:tgtEl>
                                          <p:spTgt spid="26"/>
                                        </p:tgtEl>
                                      </p:cBhvr>
                                    </p:animEffect>
                                  </p:childTnLst>
                                </p:cTn>
                              </p:par>
                            </p:childTnLst>
                          </p:cTn>
                        </p:par>
                        <p:par>
                          <p:cTn id="52" fill="hold">
                            <p:stCondLst>
                              <p:cond delay="1000"/>
                            </p:stCondLst>
                            <p:childTnLst>
                              <p:par>
                                <p:cTn id="53" presetID="1" presetClass="entr" presetSubtype="0" fill="hold" nodeType="afterEffect">
                                  <p:stCondLst>
                                    <p:cond delay="0"/>
                                  </p:stCondLst>
                                  <p:childTnLst>
                                    <p:set>
                                      <p:cBhvr>
                                        <p:cTn id="54" dur="1" fill="hold">
                                          <p:stCondLst>
                                            <p:cond delay="0"/>
                                          </p:stCondLst>
                                        </p:cTn>
                                        <p:tgtEl>
                                          <p:spTgt spid="17">
                                            <p:txEl>
                                              <p:pRg st="0" end="0"/>
                                            </p:txEl>
                                          </p:spTgt>
                                        </p:tgtEl>
                                        <p:attrNameLst>
                                          <p:attrName>style.visibility</p:attrName>
                                        </p:attrNameLst>
                                      </p:cBhvr>
                                      <p:to>
                                        <p:strVal val="visible"/>
                                      </p:to>
                                    </p:set>
                                  </p:childTnLst>
                                </p:cTn>
                              </p:par>
                            </p:childTnLst>
                          </p:cTn>
                        </p:par>
                        <p:par>
                          <p:cTn id="55" fill="hold">
                            <p:stCondLst>
                              <p:cond delay="1000"/>
                            </p:stCondLst>
                            <p:childTnLst>
                              <p:par>
                                <p:cTn id="56" presetID="1" presetClass="entr" presetSubtype="0" fill="hold" nodeType="afterEffect">
                                  <p:stCondLst>
                                    <p:cond delay="0"/>
                                  </p:stCondLst>
                                  <p:childTnLst>
                                    <p:set>
                                      <p:cBhvr>
                                        <p:cTn id="57" dur="1" fill="hold">
                                          <p:stCondLst>
                                            <p:cond delay="0"/>
                                          </p:stCondLst>
                                        </p:cTn>
                                        <p:tgtEl>
                                          <p:spTgt spid="17">
                                            <p:txEl>
                                              <p:pRg st="1" end="1"/>
                                            </p:txEl>
                                          </p:spTgt>
                                        </p:tgtEl>
                                        <p:attrNameLst>
                                          <p:attrName>style.visibility</p:attrName>
                                        </p:attrNameLst>
                                      </p:cBhvr>
                                      <p:to>
                                        <p:strVal val="visible"/>
                                      </p:to>
                                    </p:set>
                                  </p:childTnLst>
                                </p:cTn>
                              </p:par>
                            </p:childTnLst>
                          </p:cTn>
                        </p:par>
                        <p:par>
                          <p:cTn id="58" fill="hold">
                            <p:stCondLst>
                              <p:cond delay="1000"/>
                            </p:stCondLst>
                            <p:childTnLst>
                              <p:par>
                                <p:cTn id="59" presetID="1" presetClass="entr" presetSubtype="0" fill="hold" nodeType="afterEffect">
                                  <p:stCondLst>
                                    <p:cond delay="0"/>
                                  </p:stCondLst>
                                  <p:childTnLst>
                                    <p:set>
                                      <p:cBhvr>
                                        <p:cTn id="60" dur="1" fill="hold">
                                          <p:stCondLst>
                                            <p:cond delay="0"/>
                                          </p:stCondLst>
                                        </p:cTn>
                                        <p:tgtEl>
                                          <p:spTgt spid="17">
                                            <p:txEl>
                                              <p:pRg st="2" end="2"/>
                                            </p:txEl>
                                          </p:spTgt>
                                        </p:tgtEl>
                                        <p:attrNameLst>
                                          <p:attrName>style.visibility</p:attrName>
                                        </p:attrNameLst>
                                      </p:cBhvr>
                                      <p:to>
                                        <p:strVal val="visible"/>
                                      </p:to>
                                    </p:set>
                                  </p:childTnLst>
                                </p:cTn>
                              </p:par>
                            </p:childTnLst>
                          </p:cTn>
                        </p:par>
                        <p:par>
                          <p:cTn id="61" fill="hold">
                            <p:stCondLst>
                              <p:cond delay="1000"/>
                            </p:stCondLst>
                            <p:childTnLst>
                              <p:par>
                                <p:cTn id="62" presetID="1" presetClass="entr" presetSubtype="0" fill="hold" nodeType="afterEffect">
                                  <p:stCondLst>
                                    <p:cond delay="0"/>
                                  </p:stCondLst>
                                  <p:childTnLst>
                                    <p:set>
                                      <p:cBhvr>
                                        <p:cTn id="63" dur="1" fill="hold">
                                          <p:stCondLst>
                                            <p:cond delay="0"/>
                                          </p:stCondLst>
                                        </p:cTn>
                                        <p:tgtEl>
                                          <p:spTgt spid="17">
                                            <p:txEl>
                                              <p:pRg st="3" end="3"/>
                                            </p:txEl>
                                          </p:spTgt>
                                        </p:tgtEl>
                                        <p:attrNameLst>
                                          <p:attrName>style.visibility</p:attrName>
                                        </p:attrNameLst>
                                      </p:cBhvr>
                                      <p:to>
                                        <p:strVal val="visible"/>
                                      </p:to>
                                    </p:set>
                                  </p:childTnLst>
                                </p:cTn>
                              </p:par>
                            </p:childTnLst>
                          </p:cTn>
                        </p:par>
                        <p:par>
                          <p:cTn id="64" fill="hold">
                            <p:stCondLst>
                              <p:cond delay="1000"/>
                            </p:stCondLst>
                            <p:childTnLst>
                              <p:par>
                                <p:cTn id="65" presetID="1" presetClass="entr" presetSubtype="0" fill="hold" nodeType="afterEffect">
                                  <p:stCondLst>
                                    <p:cond delay="0"/>
                                  </p:stCondLst>
                                  <p:childTnLst>
                                    <p:set>
                                      <p:cBhvr>
                                        <p:cTn id="66"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up)">
                                      <p:cBhvr>
                                        <p:cTn id="75" dur="500"/>
                                        <p:tgtEl>
                                          <p:spTgt spid="29"/>
                                        </p:tgtEl>
                                      </p:cBhvr>
                                    </p:animEffect>
                                  </p:childTnLst>
                                </p:cTn>
                              </p:par>
                            </p:childTnLst>
                          </p:cTn>
                        </p:par>
                        <p:par>
                          <p:cTn id="76" fill="hold">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wipe(left)">
                                      <p:cBhvr>
                                        <p:cTn id="79" dur="500"/>
                                        <p:tgtEl>
                                          <p:spTgt spid="30"/>
                                        </p:tgtEl>
                                      </p:cBhvr>
                                    </p:animEffect>
                                  </p:childTnLst>
                                </p:cTn>
                              </p:par>
                            </p:childTnLst>
                          </p:cTn>
                        </p:par>
                        <p:par>
                          <p:cTn id="80" fill="hold">
                            <p:stCondLst>
                              <p:cond delay="1000"/>
                            </p:stCondLst>
                            <p:childTnLst>
                              <p:par>
                                <p:cTn id="81" presetID="1" presetClass="entr" presetSubtype="0" fill="hold" grpId="0" nodeType="after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childTnLst>
                          </p:cTn>
                        </p:par>
                        <p:par>
                          <p:cTn id="83" fill="hold">
                            <p:stCondLst>
                              <p:cond delay="1000"/>
                            </p:stCondLst>
                            <p:childTnLst>
                              <p:par>
                                <p:cTn id="84" presetID="1" presetClass="entr" presetSubtype="0" fill="hold" nodeType="afterEffect">
                                  <p:stCondLst>
                                    <p:cond delay="0"/>
                                  </p:stCondLst>
                                  <p:childTnLst>
                                    <p:set>
                                      <p:cBhvr>
                                        <p:cTn id="85" dur="1" fill="hold">
                                          <p:stCondLst>
                                            <p:cond delay="0"/>
                                          </p:stCondLst>
                                        </p:cTn>
                                        <p:tgtEl>
                                          <p:spTgt spid="27">
                                            <p:txEl>
                                              <p:pRg st="0" end="0"/>
                                            </p:txEl>
                                          </p:spTgt>
                                        </p:tgtEl>
                                        <p:attrNameLst>
                                          <p:attrName>style.visibility</p:attrName>
                                        </p:attrNameLst>
                                      </p:cBhvr>
                                      <p:to>
                                        <p:strVal val="visible"/>
                                      </p:to>
                                    </p:set>
                                  </p:childTnLst>
                                </p:cTn>
                              </p:par>
                            </p:childTnLst>
                          </p:cTn>
                        </p:par>
                        <p:par>
                          <p:cTn id="86" fill="hold">
                            <p:stCondLst>
                              <p:cond delay="1000"/>
                            </p:stCondLst>
                            <p:childTnLst>
                              <p:par>
                                <p:cTn id="87" presetID="1" presetClass="entr" presetSubtype="0" fill="hold" nodeType="afterEffect">
                                  <p:stCondLst>
                                    <p:cond delay="0"/>
                                  </p:stCondLst>
                                  <p:childTnLst>
                                    <p:set>
                                      <p:cBhvr>
                                        <p:cTn id="88" dur="1" fill="hold">
                                          <p:stCondLst>
                                            <p:cond delay="0"/>
                                          </p:stCondLst>
                                        </p:cTn>
                                        <p:tgtEl>
                                          <p:spTgt spid="27">
                                            <p:txEl>
                                              <p:pRg st="1" end="1"/>
                                            </p:txEl>
                                          </p:spTgt>
                                        </p:tgtEl>
                                        <p:attrNameLst>
                                          <p:attrName>style.visibility</p:attrName>
                                        </p:attrNameLst>
                                      </p:cBhvr>
                                      <p:to>
                                        <p:strVal val="visible"/>
                                      </p:to>
                                    </p:set>
                                  </p:childTnLst>
                                </p:cTn>
                              </p:par>
                            </p:childTnLst>
                          </p:cTn>
                        </p:par>
                        <p:par>
                          <p:cTn id="89" fill="hold">
                            <p:stCondLst>
                              <p:cond delay="1000"/>
                            </p:stCondLst>
                            <p:childTnLst>
                              <p:par>
                                <p:cTn id="90" presetID="1" presetClass="entr" presetSubtype="0" fill="hold" nodeType="afterEffect">
                                  <p:stCondLst>
                                    <p:cond delay="0"/>
                                  </p:stCondLst>
                                  <p:childTnLst>
                                    <p:set>
                                      <p:cBhvr>
                                        <p:cTn id="91" dur="1" fill="hold">
                                          <p:stCondLst>
                                            <p:cond delay="0"/>
                                          </p:stCondLst>
                                        </p:cTn>
                                        <p:tgtEl>
                                          <p:spTgt spid="27">
                                            <p:txEl>
                                              <p:pRg st="2" end="2"/>
                                            </p:txEl>
                                          </p:spTgt>
                                        </p:tgtEl>
                                        <p:attrNameLst>
                                          <p:attrName>style.visibility</p:attrName>
                                        </p:attrNameLst>
                                      </p:cBhvr>
                                      <p:to>
                                        <p:strVal val="visible"/>
                                      </p:to>
                                    </p:set>
                                  </p:childTnLst>
                                </p:cTn>
                              </p:par>
                            </p:childTnLst>
                          </p:cTn>
                        </p:par>
                        <p:par>
                          <p:cTn id="92" fill="hold">
                            <p:stCondLst>
                              <p:cond delay="1000"/>
                            </p:stCondLst>
                            <p:childTnLst>
                              <p:par>
                                <p:cTn id="93" presetID="1" presetClass="entr" presetSubtype="0" fill="hold" nodeType="afterEffect">
                                  <p:stCondLst>
                                    <p:cond delay="0"/>
                                  </p:stCondLst>
                                  <p:childTnLst>
                                    <p:set>
                                      <p:cBhvr>
                                        <p:cTn id="94" dur="1" fill="hold">
                                          <p:stCondLst>
                                            <p:cond delay="0"/>
                                          </p:stCondLst>
                                        </p:cTn>
                                        <p:tgtEl>
                                          <p:spTgt spid="27">
                                            <p:txEl>
                                              <p:pRg st="3" end="3"/>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grpId="0" nodeType="click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wipe(up)">
                                      <p:cBhvr>
                                        <p:cTn id="99" dur="500"/>
                                        <p:tgtEl>
                                          <p:spTgt spid="25"/>
                                        </p:tgtEl>
                                      </p:cBhvr>
                                    </p:animEffect>
                                  </p:childTnLst>
                                </p:cTn>
                              </p:par>
                            </p:childTnLst>
                          </p:cTn>
                        </p:par>
                        <p:par>
                          <p:cTn id="100" fill="hold">
                            <p:stCondLst>
                              <p:cond delay="500"/>
                            </p:stCondLst>
                            <p:childTnLst>
                              <p:par>
                                <p:cTn id="101" presetID="22" presetClass="entr" presetSubtype="8" fill="hold" grpId="0" nodeType="after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wipe(left)">
                                      <p:cBhvr>
                                        <p:cTn id="103" dur="500"/>
                                        <p:tgtEl>
                                          <p:spTgt spid="31"/>
                                        </p:tgtEl>
                                      </p:cBhvr>
                                    </p:animEffect>
                                  </p:childTnLst>
                                </p:cTn>
                              </p:par>
                            </p:childTnLst>
                          </p:cTn>
                        </p:par>
                        <p:par>
                          <p:cTn id="104" fill="hold">
                            <p:stCondLst>
                              <p:cond delay="1000"/>
                            </p:stCondLst>
                            <p:childTnLst>
                              <p:par>
                                <p:cTn id="105" presetID="1" presetClass="entr" presetSubtype="0" fill="hold" nodeType="afterEffect">
                                  <p:stCondLst>
                                    <p:cond delay="0"/>
                                  </p:stCondLst>
                                  <p:childTnLst>
                                    <p:set>
                                      <p:cBhvr>
                                        <p:cTn id="106" dur="1" fill="hold">
                                          <p:stCondLst>
                                            <p:cond delay="0"/>
                                          </p:stCondLst>
                                        </p:cTn>
                                        <p:tgtEl>
                                          <p:spTgt spid="27">
                                            <p:txEl>
                                              <p:pRg st="5" end="5"/>
                                            </p:txEl>
                                          </p:spTgt>
                                        </p:tgtEl>
                                        <p:attrNameLst>
                                          <p:attrName>style.visibility</p:attrName>
                                        </p:attrNameLst>
                                      </p:cBhvr>
                                      <p:to>
                                        <p:strVal val="visible"/>
                                      </p:to>
                                    </p:set>
                                  </p:childTnLst>
                                </p:cTn>
                              </p:par>
                            </p:childTnLst>
                          </p:cTn>
                        </p:par>
                        <p:par>
                          <p:cTn id="107" fill="hold">
                            <p:stCondLst>
                              <p:cond delay="1000"/>
                            </p:stCondLst>
                            <p:childTnLst>
                              <p:par>
                                <p:cTn id="108" presetID="1" presetClass="entr" presetSubtype="0" fill="hold" nodeType="afterEffect">
                                  <p:stCondLst>
                                    <p:cond delay="0"/>
                                  </p:stCondLst>
                                  <p:childTnLst>
                                    <p:set>
                                      <p:cBhvr>
                                        <p:cTn id="109" dur="1" fill="hold">
                                          <p:stCondLst>
                                            <p:cond delay="0"/>
                                          </p:stCondLst>
                                        </p:cTn>
                                        <p:tgtEl>
                                          <p:spTgt spid="27">
                                            <p:txEl>
                                              <p:pRg st="6" end="6"/>
                                            </p:txEl>
                                          </p:spTgt>
                                        </p:tgtEl>
                                        <p:attrNameLst>
                                          <p:attrName>style.visibility</p:attrName>
                                        </p:attrNameLst>
                                      </p:cBhvr>
                                      <p:to>
                                        <p:strVal val="visible"/>
                                      </p:to>
                                    </p:set>
                                  </p:childTnLst>
                                </p:cTn>
                              </p:par>
                            </p:childTnLst>
                          </p:cTn>
                        </p:par>
                        <p:par>
                          <p:cTn id="110" fill="hold">
                            <p:stCondLst>
                              <p:cond delay="1000"/>
                            </p:stCondLst>
                            <p:childTnLst>
                              <p:par>
                                <p:cTn id="111" presetID="1" presetClass="entr" presetSubtype="0" fill="hold" nodeType="afterEffect">
                                  <p:stCondLst>
                                    <p:cond delay="0"/>
                                  </p:stCondLst>
                                  <p:childTnLst>
                                    <p:set>
                                      <p:cBhvr>
                                        <p:cTn id="112" dur="1" fill="hold">
                                          <p:stCondLst>
                                            <p:cond delay="0"/>
                                          </p:stCondLst>
                                        </p:cTn>
                                        <p:tgtEl>
                                          <p:spTgt spid="27">
                                            <p:txEl>
                                              <p:pRg st="7" end="7"/>
                                            </p:txEl>
                                          </p:spTgt>
                                        </p:tgtEl>
                                        <p:attrNameLst>
                                          <p:attrName>style.visibility</p:attrName>
                                        </p:attrNameLst>
                                      </p:cBhvr>
                                      <p:to>
                                        <p:strVal val="visible"/>
                                      </p:to>
                                    </p:set>
                                  </p:childTnLst>
                                </p:cTn>
                              </p:par>
                            </p:childTnLst>
                          </p:cTn>
                        </p:par>
                        <p:par>
                          <p:cTn id="113" fill="hold">
                            <p:stCondLst>
                              <p:cond delay="1000"/>
                            </p:stCondLst>
                            <p:childTnLst>
                              <p:par>
                                <p:cTn id="114" presetID="1" presetClass="entr" presetSubtype="0" fill="hold" nodeType="afterEffect">
                                  <p:stCondLst>
                                    <p:cond delay="0"/>
                                  </p:stCondLst>
                                  <p:childTnLst>
                                    <p:set>
                                      <p:cBhvr>
                                        <p:cTn id="115" dur="1" fill="hold">
                                          <p:stCondLst>
                                            <p:cond delay="0"/>
                                          </p:stCondLst>
                                        </p:cTn>
                                        <p:tgtEl>
                                          <p:spTgt spid="27">
                                            <p:txEl>
                                              <p:pRg st="8" end="8"/>
                                            </p:txEl>
                                          </p:spTgt>
                                        </p:tgtEl>
                                        <p:attrNameLst>
                                          <p:attrName>style.visibility</p:attrName>
                                        </p:attrNameLst>
                                      </p:cBhvr>
                                      <p:to>
                                        <p:strVal val="visible"/>
                                      </p:to>
                                    </p:set>
                                  </p:childTnLst>
                                </p:cTn>
                              </p:par>
                            </p:childTnLst>
                          </p:cTn>
                        </p:par>
                        <p:par>
                          <p:cTn id="116" fill="hold">
                            <p:stCondLst>
                              <p:cond delay="1000"/>
                            </p:stCondLst>
                            <p:childTnLst>
                              <p:par>
                                <p:cTn id="117" presetID="1" presetClass="entr" presetSubtype="0" fill="hold" nodeType="afterEffect">
                                  <p:stCondLst>
                                    <p:cond delay="0"/>
                                  </p:stCondLst>
                                  <p:childTnLst>
                                    <p:set>
                                      <p:cBhvr>
                                        <p:cTn id="118" dur="1" fill="hold">
                                          <p:stCondLst>
                                            <p:cond delay="0"/>
                                          </p:stCondLst>
                                        </p:cTn>
                                        <p:tgtEl>
                                          <p:spTgt spid="27">
                                            <p:txEl>
                                              <p:pRg st="9" end="9"/>
                                            </p:txEl>
                                          </p:spTgt>
                                        </p:tgtEl>
                                        <p:attrNameLst>
                                          <p:attrName>style.visibility</p:attrName>
                                        </p:attrNameLst>
                                      </p:cBhvr>
                                      <p:to>
                                        <p:strVal val="visible"/>
                                      </p:to>
                                    </p:set>
                                  </p:childTnLst>
                                </p:cTn>
                              </p:par>
                            </p:childTnLst>
                          </p:cTn>
                        </p:par>
                        <p:par>
                          <p:cTn id="119" fill="hold">
                            <p:stCondLst>
                              <p:cond delay="1000"/>
                            </p:stCondLst>
                            <p:childTnLst>
                              <p:par>
                                <p:cTn id="120" presetID="1" presetClass="entr" presetSubtype="0" fill="hold" nodeType="afterEffect">
                                  <p:stCondLst>
                                    <p:cond delay="0"/>
                                  </p:stCondLst>
                                  <p:childTnLst>
                                    <p:set>
                                      <p:cBhvr>
                                        <p:cTn id="121" dur="1" fill="hold">
                                          <p:stCondLst>
                                            <p:cond delay="0"/>
                                          </p:stCondLst>
                                        </p:cTn>
                                        <p:tgtEl>
                                          <p:spTgt spid="2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8" grpId="0" animBg="1"/>
      <p:bldP spid="22" grpId="0" animBg="1"/>
      <p:bldP spid="26" grpId="0" animBg="1"/>
      <p:bldP spid="27" grpId="0"/>
      <p:bldP spid="29" grpId="0" animBg="1"/>
      <p:bldP spid="30" grpId="0" animBg="1"/>
      <p:bldP spid="8" grpId="0" animBg="1"/>
      <p:bldP spid="15" grpId="0" animBg="1"/>
      <p:bldP spid="28" grpId="0" animBg="1"/>
      <p:bldP spid="5" grpId="0" animBg="1"/>
      <p:bldP spid="25" grpId="0" animBg="1"/>
      <p:bldP spid="3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4. Versicherungsschutz und Haftung</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46684"/>
            <a:ext cx="10442576" cy="4068762"/>
          </a:xfrm>
        </p:spPr>
        <p:txBody>
          <a:bodyPr/>
          <a:lstStyle/>
          <a:p>
            <a:pPr lvl="0" fontAlgn="base">
              <a:lnSpc>
                <a:spcPct val="100000"/>
              </a:lnSpc>
              <a:spcBef>
                <a:spcPct val="0"/>
              </a:spcBef>
              <a:spcAft>
                <a:spcPct val="0"/>
              </a:spcAft>
            </a:pPr>
            <a:r>
              <a:rPr lang="de-DE" dirty="0">
                <a:solidFill>
                  <a:srgbClr val="004994"/>
                </a:solidFill>
              </a:rPr>
              <a:t>3</a:t>
            </a:r>
            <a:r>
              <a:rPr lang="de-DE" dirty="0" smtClean="0">
                <a:solidFill>
                  <a:srgbClr val="004994"/>
                </a:solidFill>
              </a:rPr>
              <a:t>. Strafrechtliche Folgen</a:t>
            </a:r>
          </a:p>
          <a:p>
            <a:pPr lvl="0" fontAlgn="base">
              <a:lnSpc>
                <a:spcPct val="100000"/>
              </a:lnSpc>
              <a:spcBef>
                <a:spcPct val="0"/>
              </a:spcBef>
              <a:spcAft>
                <a:spcPct val="0"/>
              </a:spcAft>
            </a:pPr>
            <a:endParaRPr lang="de-DE" dirty="0" smtClean="0"/>
          </a:p>
        </p:txBody>
      </p:sp>
      <p:sp>
        <p:nvSpPr>
          <p:cNvPr id="10" name="Text Box 11"/>
          <p:cNvSpPr txBox="1">
            <a:spLocks noChangeArrowheads="1"/>
          </p:cNvSpPr>
          <p:nvPr/>
        </p:nvSpPr>
        <p:spPr bwMode="auto">
          <a:xfrm>
            <a:off x="4599684" y="3238069"/>
            <a:ext cx="3238196"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Aft>
                <a:spcPct val="0"/>
              </a:spcAft>
            </a:pPr>
            <a:r>
              <a:rPr lang="de-DE" altLang="de-DE" sz="1300" b="1" dirty="0" smtClean="0"/>
              <a:t>Straftaten </a:t>
            </a:r>
            <a:r>
              <a:rPr lang="de-DE" altLang="de-DE" sz="1300" b="1" dirty="0"/>
              <a:t>gegen </a:t>
            </a:r>
            <a:r>
              <a:rPr lang="de-DE" altLang="de-DE" sz="1300" b="1" dirty="0" smtClean="0"/>
              <a:t>die körperliche Unversehrtheit und/oder gegen das </a:t>
            </a:r>
            <a:r>
              <a:rPr lang="de-DE" altLang="de-DE" sz="1300" b="1" dirty="0"/>
              <a:t>Leben </a:t>
            </a:r>
            <a:r>
              <a:rPr lang="de-DE" altLang="de-DE" sz="1300" dirty="0" smtClean="0"/>
              <a:t>(§§ 221 – 229 BGB; z. B. fahrlässige Körperverletzung durch fehlerhaft geleistete Erste Hilfe)</a:t>
            </a:r>
          </a:p>
          <a:p>
            <a:pPr lvl="0" eaLnBrk="0" fontAlgn="base" hangingPunct="0">
              <a:spcAft>
                <a:spcPct val="0"/>
              </a:spcAft>
            </a:pPr>
            <a:r>
              <a:rPr lang="de-DE" altLang="de-DE" sz="1300" b="1" dirty="0" smtClean="0">
                <a:solidFill>
                  <a:srgbClr val="004994"/>
                </a:solidFill>
              </a:rPr>
              <a:t>Fahrlässiges Handeln </a:t>
            </a:r>
            <a:r>
              <a:rPr lang="de-DE" altLang="de-DE" sz="1300" dirty="0" smtClean="0"/>
              <a:t>ist bei der Ersten Hilfe </a:t>
            </a:r>
            <a:r>
              <a:rPr lang="de-DE" altLang="de-DE" sz="1300" b="1" dirty="0" smtClean="0">
                <a:solidFill>
                  <a:srgbClr val="004994"/>
                </a:solidFill>
              </a:rPr>
              <a:t>grundsätzlich </a:t>
            </a:r>
            <a:r>
              <a:rPr lang="de-DE" altLang="de-DE" sz="1300" b="1" dirty="0">
                <a:solidFill>
                  <a:srgbClr val="004994"/>
                </a:solidFill>
              </a:rPr>
              <a:t>nicht </a:t>
            </a:r>
            <a:r>
              <a:rPr lang="de-DE" altLang="de-DE" sz="1300" b="1" dirty="0" smtClean="0">
                <a:solidFill>
                  <a:srgbClr val="004994"/>
                </a:solidFill>
              </a:rPr>
              <a:t>strafbar</a:t>
            </a:r>
            <a:r>
              <a:rPr lang="de-DE" altLang="de-DE" sz="1300" dirty="0" smtClean="0"/>
              <a:t>, </a:t>
            </a:r>
            <a:r>
              <a:rPr lang="de-DE" altLang="de-DE" sz="1300" b="1" dirty="0" smtClean="0">
                <a:solidFill>
                  <a:srgbClr val="FF0000"/>
                </a:solidFill>
              </a:rPr>
              <a:t>nur </a:t>
            </a:r>
            <a:r>
              <a:rPr lang="de-DE" altLang="de-DE" sz="1300" b="1" dirty="0">
                <a:solidFill>
                  <a:srgbClr val="FF0000"/>
                </a:solidFill>
              </a:rPr>
              <a:t>Vorsatz oder </a:t>
            </a:r>
            <a:r>
              <a:rPr lang="de-DE" altLang="de-DE" sz="1300" b="1" dirty="0" smtClean="0">
                <a:solidFill>
                  <a:srgbClr val="FF0000"/>
                </a:solidFill>
              </a:rPr>
              <a:t>grobe Fahrlässigkeit</a:t>
            </a:r>
            <a:endParaRPr lang="de-DE" altLang="de-DE" sz="1300" b="1" dirty="0">
              <a:solidFill>
                <a:srgbClr val="FF0000"/>
              </a:solidFill>
            </a:endParaRPr>
          </a:p>
          <a:p>
            <a:endParaRPr lang="de-DE" altLang="de-DE" sz="1300" b="1" dirty="0" smtClean="0">
              <a:solidFill>
                <a:srgbClr val="FF0000"/>
              </a:solidFill>
            </a:endParaRPr>
          </a:p>
          <a:p>
            <a:r>
              <a:rPr lang="de-DE" altLang="de-DE" sz="1300" b="1" dirty="0" smtClean="0"/>
              <a:t>Sachbeschädigungen sowie sonstige Rechtsverstöße </a:t>
            </a:r>
            <a:r>
              <a:rPr lang="de-DE" altLang="de-DE" sz="1300" dirty="0"/>
              <a:t>(</a:t>
            </a:r>
            <a:r>
              <a:rPr lang="de-DE" altLang="de-DE" sz="1300" dirty="0" smtClean="0"/>
              <a:t>Ordnungswidrigkeiten </a:t>
            </a:r>
            <a:r>
              <a:rPr lang="de-DE" altLang="de-DE" sz="1300" dirty="0"/>
              <a:t>oder Straftaten) </a:t>
            </a:r>
            <a:r>
              <a:rPr lang="de-DE" altLang="de-DE" sz="1300" b="1" dirty="0" smtClean="0"/>
              <a:t>im Rahmen der Ersten Hilfe </a:t>
            </a:r>
            <a:r>
              <a:rPr lang="de-DE" altLang="de-DE" sz="1300" dirty="0" smtClean="0"/>
              <a:t>sind i. d. R. nicht rechtswidrig (</a:t>
            </a:r>
            <a:r>
              <a:rPr lang="de-DE" altLang="de-DE" sz="1300" b="1" dirty="0" smtClean="0">
                <a:solidFill>
                  <a:srgbClr val="004994"/>
                </a:solidFill>
              </a:rPr>
              <a:t>Rechtfertigungsgrund</a:t>
            </a:r>
            <a:r>
              <a:rPr lang="de-DE" altLang="de-DE" sz="1300" dirty="0" smtClean="0"/>
              <a:t>: rechtfertigender Notstand §  34 StGB)</a:t>
            </a:r>
            <a:endParaRPr lang="de-DE" altLang="de-DE" sz="1300" b="1" dirty="0" smtClean="0"/>
          </a:p>
          <a:p>
            <a:endParaRPr lang="de-DE" altLang="de-DE" sz="1300" b="1" dirty="0" smtClean="0">
              <a:solidFill>
                <a:srgbClr val="FF0000"/>
              </a:solidFill>
            </a:endParaRPr>
          </a:p>
        </p:txBody>
      </p:sp>
      <p:sp>
        <p:nvSpPr>
          <p:cNvPr id="11" name="Line 13"/>
          <p:cNvSpPr>
            <a:spLocks noChangeShapeType="1"/>
          </p:cNvSpPr>
          <p:nvPr/>
        </p:nvSpPr>
        <p:spPr bwMode="auto">
          <a:xfrm>
            <a:off x="4371085" y="2825781"/>
            <a:ext cx="0" cy="575776"/>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 name="Line 14"/>
          <p:cNvSpPr>
            <a:spLocks noChangeShapeType="1"/>
          </p:cNvSpPr>
          <p:nvPr/>
        </p:nvSpPr>
        <p:spPr bwMode="auto">
          <a:xfrm>
            <a:off x="4371085" y="3401557"/>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 name="Line 15"/>
          <p:cNvSpPr>
            <a:spLocks noChangeShapeType="1"/>
          </p:cNvSpPr>
          <p:nvPr/>
        </p:nvSpPr>
        <p:spPr bwMode="auto">
          <a:xfrm>
            <a:off x="4372396" y="5166257"/>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7" name="Text Box 11"/>
          <p:cNvSpPr txBox="1">
            <a:spLocks noChangeArrowheads="1"/>
          </p:cNvSpPr>
          <p:nvPr/>
        </p:nvSpPr>
        <p:spPr bwMode="auto">
          <a:xfrm>
            <a:off x="1081811" y="3238069"/>
            <a:ext cx="2558535"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Aft>
                <a:spcPct val="0"/>
              </a:spcAft>
            </a:pPr>
            <a:r>
              <a:rPr lang="de-DE" altLang="de-DE" sz="1300" b="1" dirty="0" smtClean="0"/>
              <a:t>Unterlassene Hilfeleistung  </a:t>
            </a:r>
            <a:r>
              <a:rPr lang="de-DE" altLang="de-DE" sz="1300" dirty="0"/>
              <a:t>G</a:t>
            </a:r>
            <a:r>
              <a:rPr lang="de-DE" altLang="de-DE" sz="1300" dirty="0" smtClean="0"/>
              <a:t>emäß § 323 c </a:t>
            </a:r>
            <a:r>
              <a:rPr lang="de-DE" altLang="de-DE" sz="1300" dirty="0"/>
              <a:t>StGB macht </a:t>
            </a:r>
            <a:r>
              <a:rPr lang="de-DE" altLang="de-DE" sz="1300" dirty="0" smtClean="0"/>
              <a:t>sich jeder Mensch wegen </a:t>
            </a:r>
            <a:r>
              <a:rPr lang="de-DE" altLang="de-DE" sz="1300" dirty="0"/>
              <a:t>unterlassener Hilfeleistung strafbar, wenn </a:t>
            </a:r>
            <a:r>
              <a:rPr lang="de-DE" altLang="de-DE" sz="1300" dirty="0" smtClean="0"/>
              <a:t>er </a:t>
            </a:r>
            <a:r>
              <a:rPr lang="de-DE" altLang="de-DE" sz="1300" dirty="0"/>
              <a:t>bei einem </a:t>
            </a:r>
            <a:r>
              <a:rPr lang="de-DE" altLang="de-DE" sz="1300" dirty="0" smtClean="0"/>
              <a:t>Notfall </a:t>
            </a:r>
            <a:r>
              <a:rPr lang="de-DE" altLang="de-DE" sz="1300" dirty="0"/>
              <a:t>nicht unverzüglich </a:t>
            </a:r>
            <a:r>
              <a:rPr lang="de-DE" altLang="de-DE" sz="1300" dirty="0" smtClean="0"/>
              <a:t>die ihm </a:t>
            </a:r>
            <a:r>
              <a:rPr lang="de-DE" altLang="de-DE" sz="1300" dirty="0"/>
              <a:t>bestmögliche </a:t>
            </a:r>
            <a:r>
              <a:rPr lang="de-DE" altLang="de-DE" sz="1300" dirty="0" smtClean="0"/>
              <a:t>(</a:t>
            </a:r>
            <a:r>
              <a:rPr lang="de-DE" altLang="de-DE" sz="1300" dirty="0"/>
              <a:t>seinen Fähigkeiten </a:t>
            </a:r>
            <a:r>
              <a:rPr lang="de-DE" altLang="de-DE" sz="1300" dirty="0" smtClean="0"/>
              <a:t>entsprechende) Hilfe leistet</a:t>
            </a:r>
          </a:p>
          <a:p>
            <a:pPr lvl="0" eaLnBrk="0" fontAlgn="base" hangingPunct="0">
              <a:spcAft>
                <a:spcPct val="0"/>
              </a:spcAft>
            </a:pPr>
            <a:r>
              <a:rPr lang="de-DE" altLang="de-DE" sz="1300" b="1" dirty="0" smtClean="0">
                <a:solidFill>
                  <a:srgbClr val="FF0000"/>
                </a:solidFill>
                <a:sym typeface="Wingdings 3" panose="05040102010807070707" pitchFamily="18" charset="2"/>
              </a:rPr>
              <a:t></a:t>
            </a:r>
            <a:r>
              <a:rPr lang="de-DE" altLang="de-DE" sz="1300" b="1" dirty="0">
                <a:solidFill>
                  <a:srgbClr val="FF0000"/>
                </a:solidFill>
              </a:rPr>
              <a:t> Strafandrohung liegt </a:t>
            </a:r>
            <a:r>
              <a:rPr lang="de-DE" altLang="de-DE" sz="1300" b="1" dirty="0" smtClean="0">
                <a:solidFill>
                  <a:srgbClr val="FF0000"/>
                </a:solidFill>
              </a:rPr>
              <a:t>bei </a:t>
            </a:r>
            <a:r>
              <a:rPr lang="de-DE" altLang="de-DE" sz="1300" b="1" dirty="0">
                <a:solidFill>
                  <a:srgbClr val="FF0000"/>
                </a:solidFill>
              </a:rPr>
              <a:t>Freiheitsstrafe bis zu einem Jahr oder </a:t>
            </a:r>
            <a:r>
              <a:rPr lang="de-DE" altLang="de-DE" sz="1300" b="1" dirty="0" smtClean="0">
                <a:solidFill>
                  <a:srgbClr val="FF0000"/>
                </a:solidFill>
              </a:rPr>
              <a:t>Geldstrafe</a:t>
            </a:r>
          </a:p>
        </p:txBody>
      </p:sp>
      <p:sp>
        <p:nvSpPr>
          <p:cNvPr id="18" name="Line 13"/>
          <p:cNvSpPr>
            <a:spLocks noChangeShapeType="1"/>
          </p:cNvSpPr>
          <p:nvPr/>
        </p:nvSpPr>
        <p:spPr bwMode="auto">
          <a:xfrm>
            <a:off x="876036" y="2827463"/>
            <a:ext cx="0" cy="575776"/>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 name="Line 14"/>
          <p:cNvSpPr>
            <a:spLocks noChangeShapeType="1"/>
          </p:cNvSpPr>
          <p:nvPr/>
        </p:nvSpPr>
        <p:spPr bwMode="auto">
          <a:xfrm>
            <a:off x="881532" y="3401557"/>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 name="Text Box 12"/>
          <p:cNvSpPr txBox="1">
            <a:spLocks noChangeArrowheads="1"/>
          </p:cNvSpPr>
          <p:nvPr/>
        </p:nvSpPr>
        <p:spPr bwMode="auto">
          <a:xfrm>
            <a:off x="4370368" y="2674175"/>
            <a:ext cx="2564114" cy="523220"/>
          </a:xfrm>
          <a:prstGeom prst="rect">
            <a:avLst/>
          </a:prstGeom>
          <a:solidFill>
            <a:schemeClr val="tx2">
              <a:lumMod val="20000"/>
              <a:lumOff val="80000"/>
            </a:schemeClr>
          </a:solidFill>
          <a:ln w="9525">
            <a:solidFill>
              <a:schemeClr val="tx2">
                <a:lumMod val="20000"/>
                <a:lumOff val="80000"/>
              </a:schemeClr>
            </a:solidFill>
            <a:miter lim="800000"/>
            <a:headEnd/>
            <a:tailEnd/>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sz="1400" b="1" dirty="0" smtClean="0"/>
              <a:t>aus aktivem Tun (Begehungsdelikte)</a:t>
            </a:r>
            <a:endParaRPr lang="de-DE" altLang="de-DE" sz="1400" b="1" dirty="0"/>
          </a:p>
        </p:txBody>
      </p:sp>
      <p:sp>
        <p:nvSpPr>
          <p:cNvPr id="15" name="Text Box 12"/>
          <p:cNvSpPr txBox="1">
            <a:spLocks noChangeArrowheads="1"/>
          </p:cNvSpPr>
          <p:nvPr/>
        </p:nvSpPr>
        <p:spPr bwMode="auto">
          <a:xfrm>
            <a:off x="874710" y="2674175"/>
            <a:ext cx="2566508" cy="523220"/>
          </a:xfrm>
          <a:prstGeom prst="rect">
            <a:avLst/>
          </a:prstGeom>
          <a:solidFill>
            <a:schemeClr val="tx2">
              <a:lumMod val="20000"/>
              <a:lumOff val="80000"/>
            </a:schemeClr>
          </a:solidFill>
          <a:ln w="9525">
            <a:solidFill>
              <a:schemeClr val="tx2">
                <a:lumMod val="20000"/>
                <a:lumOff val="80000"/>
              </a:schemeClr>
            </a:solidFill>
            <a:miter lim="800000"/>
            <a:headEnd/>
            <a:tailEnd/>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sz="1400" b="1" dirty="0" smtClean="0"/>
              <a:t>aus Unterlassen (Unterlassungsdelikte)</a:t>
            </a:r>
            <a:endParaRPr lang="de-DE" altLang="de-DE" sz="1400" b="1" dirty="0"/>
          </a:p>
        </p:txBody>
      </p:sp>
      <p:sp>
        <p:nvSpPr>
          <p:cNvPr id="5" name="Text Box 9"/>
          <p:cNvSpPr txBox="1">
            <a:spLocks noChangeArrowheads="1"/>
          </p:cNvSpPr>
          <p:nvPr/>
        </p:nvSpPr>
        <p:spPr bwMode="auto">
          <a:xfrm>
            <a:off x="874710" y="2297937"/>
            <a:ext cx="10442936" cy="376238"/>
          </a:xfrm>
          <a:prstGeom prst="rect">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b="1" dirty="0">
                <a:solidFill>
                  <a:schemeClr val="bg1"/>
                </a:solidFill>
              </a:rPr>
              <a:t>f</a:t>
            </a:r>
            <a:r>
              <a:rPr lang="de-DE" altLang="de-DE" b="1" dirty="0" smtClean="0">
                <a:solidFill>
                  <a:schemeClr val="bg1"/>
                </a:solidFill>
              </a:rPr>
              <a:t>ür Ersthelfer/Schulsanitäter</a:t>
            </a:r>
            <a:endParaRPr lang="de-DE" altLang="de-DE" b="1" dirty="0">
              <a:solidFill>
                <a:schemeClr val="bg1"/>
              </a:solidFill>
            </a:endParaRPr>
          </a:p>
        </p:txBody>
      </p:sp>
      <p:sp>
        <p:nvSpPr>
          <p:cNvPr id="31" name="Line 13"/>
          <p:cNvSpPr>
            <a:spLocks noChangeShapeType="1"/>
          </p:cNvSpPr>
          <p:nvPr/>
        </p:nvSpPr>
        <p:spPr bwMode="auto">
          <a:xfrm flipH="1">
            <a:off x="4365210" y="3321844"/>
            <a:ext cx="0" cy="1844412"/>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3" name="Textfeld 22"/>
          <p:cNvSpPr txBox="1"/>
          <p:nvPr/>
        </p:nvSpPr>
        <p:spPr>
          <a:xfrm>
            <a:off x="8856616" y="5265074"/>
            <a:ext cx="2460670" cy="954107"/>
          </a:xfrm>
          <a:prstGeom prst="rect">
            <a:avLst/>
          </a:prstGeom>
          <a:solidFill>
            <a:srgbClr val="FF0000"/>
          </a:solidFill>
        </p:spPr>
        <p:txBody>
          <a:bodyPr wrap="square" rtlCol="0">
            <a:spAutoFit/>
          </a:bodyPr>
          <a:lstStyle/>
          <a:p>
            <a:pPr algn="ctr"/>
            <a:r>
              <a:rPr lang="de-DE" sz="700" dirty="0" smtClean="0">
                <a:solidFill>
                  <a:schemeClr val="bg1"/>
                </a:solidFill>
                <a:latin typeface="Arial" panose="020B0604020202020204" pitchFamily="34" charset="0"/>
              </a:rPr>
              <a:t>                                                                                              </a:t>
            </a:r>
            <a:r>
              <a:rPr lang="de-DE" sz="1400" dirty="0" smtClean="0">
                <a:solidFill>
                  <a:schemeClr val="bg1"/>
                </a:solidFill>
                <a:latin typeface="Arial" panose="020B0604020202020204" pitchFamily="34" charset="0"/>
              </a:rPr>
              <a:t>Im Rahmen </a:t>
            </a:r>
            <a:r>
              <a:rPr lang="de-DE" sz="1400" b="1" dirty="0" smtClean="0">
                <a:solidFill>
                  <a:schemeClr val="bg1"/>
                </a:solidFill>
                <a:latin typeface="Arial" panose="020B0604020202020204" pitchFamily="34" charset="0"/>
              </a:rPr>
              <a:t>professioneller Hilfe </a:t>
            </a:r>
            <a:r>
              <a:rPr lang="de-DE" sz="1400" dirty="0" smtClean="0">
                <a:solidFill>
                  <a:schemeClr val="bg1"/>
                </a:solidFill>
                <a:latin typeface="Arial" panose="020B0604020202020204" pitchFamily="34" charset="0"/>
              </a:rPr>
              <a:t>ist bereits fahrlässiges Handeln strafbar! </a:t>
            </a:r>
            <a:r>
              <a:rPr lang="de-DE" sz="700" dirty="0" smtClean="0">
                <a:solidFill>
                  <a:schemeClr val="bg1"/>
                </a:solidFill>
                <a:latin typeface="Arial" panose="020B0604020202020204" pitchFamily="34" charset="0"/>
              </a:rPr>
              <a:t>                                              .</a:t>
            </a:r>
            <a:endParaRPr lang="de-DE" sz="1400" dirty="0">
              <a:solidFill>
                <a:schemeClr val="bg1"/>
              </a:solidFill>
              <a:latin typeface="Arial" panose="020B0604020202020204" pitchFamily="34" charset="0"/>
            </a:endParaRPr>
          </a:p>
        </p:txBody>
      </p:sp>
      <p:sp>
        <p:nvSpPr>
          <p:cNvPr id="24" name="Textfeld 23"/>
          <p:cNvSpPr txBox="1"/>
          <p:nvPr/>
        </p:nvSpPr>
        <p:spPr>
          <a:xfrm>
            <a:off x="8620125" y="5265073"/>
            <a:ext cx="299271" cy="954107"/>
          </a:xfrm>
          <a:prstGeom prst="rect">
            <a:avLst/>
          </a:prstGeom>
          <a:solidFill>
            <a:srgbClr val="FF0000"/>
          </a:solidFill>
        </p:spPr>
        <p:txBody>
          <a:bodyPr wrap="square" rtlCol="0">
            <a:spAutoFit/>
          </a:bodyPr>
          <a:lstStyle/>
          <a:p>
            <a:pPr algn="ctr"/>
            <a:r>
              <a:rPr lang="de-DE" sz="5600" dirty="0" smtClean="0">
                <a:solidFill>
                  <a:schemeClr val="bg1"/>
                </a:solidFill>
                <a:latin typeface="Arial" panose="020B0604020202020204" pitchFamily="34" charset="0"/>
              </a:rPr>
              <a:t>!</a:t>
            </a:r>
            <a:endParaRPr lang="de-DE" sz="5600" dirty="0">
              <a:solidFill>
                <a:schemeClr val="bg1"/>
              </a:solidFill>
              <a:latin typeface="Arial" panose="020B0604020202020204" pitchFamily="34" charset="0"/>
            </a:endParaRPr>
          </a:p>
        </p:txBody>
      </p:sp>
      <p:sp>
        <p:nvSpPr>
          <p:cNvPr id="27" name="Textfeld 26"/>
          <p:cNvSpPr txBox="1"/>
          <p:nvPr/>
        </p:nvSpPr>
        <p:spPr>
          <a:xfrm>
            <a:off x="8620125" y="3657182"/>
            <a:ext cx="2697521" cy="1600438"/>
          </a:xfrm>
          <a:prstGeom prst="rect">
            <a:avLst/>
          </a:prstGeom>
          <a:solidFill>
            <a:schemeClr val="accent4">
              <a:lumMod val="75000"/>
            </a:schemeClr>
          </a:solidFill>
        </p:spPr>
        <p:txBody>
          <a:bodyPr wrap="square" rtlCol="0">
            <a:spAutoFit/>
          </a:bodyPr>
          <a:lstStyle/>
          <a:p>
            <a:pPr algn="ctr"/>
            <a:r>
              <a:rPr lang="de-DE" sz="1400" dirty="0" smtClean="0">
                <a:solidFill>
                  <a:schemeClr val="bg1"/>
                </a:solidFill>
                <a:latin typeface="Arial" panose="020B0604020202020204" pitchFamily="34" charset="0"/>
              </a:rPr>
              <a:t>Handelt der Ersthelfer/Schulsanitäter </a:t>
            </a:r>
            <a:r>
              <a:rPr lang="de-DE" sz="1400" dirty="0">
                <a:solidFill>
                  <a:schemeClr val="bg1"/>
                </a:solidFill>
                <a:latin typeface="Arial" panose="020B0604020202020204" pitchFamily="34" charset="0"/>
              </a:rPr>
              <a:t>nach bestem Wissen </a:t>
            </a:r>
            <a:r>
              <a:rPr lang="de-DE" sz="1400" dirty="0" smtClean="0">
                <a:solidFill>
                  <a:schemeClr val="bg1"/>
                </a:solidFill>
                <a:latin typeface="Arial" panose="020B0604020202020204" pitchFamily="34" charset="0"/>
              </a:rPr>
              <a:t>und Gewissen </a:t>
            </a:r>
            <a:r>
              <a:rPr lang="de-DE" sz="1400" dirty="0">
                <a:solidFill>
                  <a:schemeClr val="bg1"/>
                </a:solidFill>
                <a:latin typeface="Arial" panose="020B0604020202020204" pitchFamily="34" charset="0"/>
              </a:rPr>
              <a:t>und </a:t>
            </a:r>
            <a:r>
              <a:rPr lang="de-DE" sz="1400" dirty="0" smtClean="0">
                <a:solidFill>
                  <a:schemeClr val="bg1"/>
                </a:solidFill>
                <a:latin typeface="Arial" panose="020B0604020202020204" pitchFamily="34" charset="0"/>
              </a:rPr>
              <a:t>leistet er </a:t>
            </a:r>
            <a:r>
              <a:rPr lang="de-DE" sz="1400" dirty="0">
                <a:solidFill>
                  <a:schemeClr val="bg1"/>
                </a:solidFill>
                <a:latin typeface="Arial" panose="020B0604020202020204" pitchFamily="34" charset="0"/>
              </a:rPr>
              <a:t>seinen </a:t>
            </a:r>
            <a:r>
              <a:rPr lang="de-DE" sz="1400" dirty="0" smtClean="0">
                <a:solidFill>
                  <a:schemeClr val="bg1"/>
                </a:solidFill>
                <a:latin typeface="Arial" panose="020B0604020202020204" pitchFamily="34" charset="0"/>
              </a:rPr>
              <a:t>Fähigkeiten </a:t>
            </a:r>
            <a:r>
              <a:rPr lang="de-DE" sz="1400" dirty="0">
                <a:solidFill>
                  <a:schemeClr val="bg1"/>
                </a:solidFill>
                <a:latin typeface="Arial" panose="020B0604020202020204" pitchFamily="34" charset="0"/>
              </a:rPr>
              <a:t>entsprechend Hilfe, schließt </a:t>
            </a:r>
            <a:r>
              <a:rPr lang="de-DE" sz="1400" dirty="0" smtClean="0">
                <a:solidFill>
                  <a:schemeClr val="bg1"/>
                </a:solidFill>
                <a:latin typeface="Arial" panose="020B0604020202020204" pitchFamily="34" charset="0"/>
              </a:rPr>
              <a:t>der Gesetzgeber strafrechtliche Ansprüche aus.</a:t>
            </a:r>
            <a:endParaRPr lang="de-DE" sz="1400" dirty="0">
              <a:solidFill>
                <a:schemeClr val="bg1"/>
              </a:solidFill>
              <a:latin typeface="Arial" panose="020B0604020202020204" pitchFamily="34" charset="0"/>
            </a:endParaRPr>
          </a:p>
        </p:txBody>
      </p:sp>
    </p:spTree>
    <p:extLst>
      <p:ext uri="{BB962C8B-B14F-4D97-AF65-F5344CB8AC3E}">
        <p14:creationId xmlns:p14="http://schemas.microsoft.com/office/powerpoint/2010/main" val="36695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ipe(left)">
                                      <p:cBhvr>
                                        <p:cTn id="20" dur="500"/>
                                        <p:tgtEl>
                                          <p:spTgt spid="26"/>
                                        </p:tgtEl>
                                      </p:cBhvr>
                                    </p:animEffec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17">
                                            <p:txEl>
                                              <p:pRg st="0" end="0"/>
                                            </p:txEl>
                                          </p:spTgt>
                                        </p:tgtEl>
                                        <p:attrNameLst>
                                          <p:attrName>style.visibility</p:attrName>
                                        </p:attrNameLst>
                                      </p:cBhvr>
                                      <p:to>
                                        <p:strVal val="visible"/>
                                      </p:to>
                                    </p:set>
                                  </p:childTnLst>
                                </p:cTn>
                              </p:par>
                            </p:childTnLst>
                          </p:cTn>
                        </p:par>
                        <p:par>
                          <p:cTn id="24" fill="hold">
                            <p:stCondLst>
                              <p:cond delay="1000"/>
                            </p:stCondLst>
                            <p:childTnLst>
                              <p:par>
                                <p:cTn id="25" presetID="1" presetClass="entr" presetSubtype="0" fill="hold" nodeType="afterEffect">
                                  <p:stCondLst>
                                    <p:cond delay="0"/>
                                  </p:stCondLst>
                                  <p:childTnLst>
                                    <p:set>
                                      <p:cBhvr>
                                        <p:cTn id="2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up)">
                                      <p:cBhvr>
                                        <p:cTn id="35" dur="500"/>
                                        <p:tgtEl>
                                          <p:spTgt spid="11"/>
                                        </p:tgtEl>
                                      </p:cBhvr>
                                    </p:animEffect>
                                  </p:childTnLst>
                                </p:cTn>
                              </p:par>
                            </p:childTnLst>
                          </p:cTn>
                        </p:par>
                        <p:par>
                          <p:cTn id="36" fill="hold">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left)">
                                      <p:cBhvr>
                                        <p:cTn id="39" dur="500"/>
                                        <p:tgtEl>
                                          <p:spTgt spid="12"/>
                                        </p:tgtEl>
                                      </p:cBhvr>
                                    </p:animEffect>
                                  </p:childTnLst>
                                </p:cTn>
                              </p:par>
                            </p:childTnLst>
                          </p:cTn>
                        </p:par>
                        <p:par>
                          <p:cTn id="40" fill="hold">
                            <p:stCondLst>
                              <p:cond delay="1000"/>
                            </p:stCondLst>
                            <p:childTnLst>
                              <p:par>
                                <p:cTn id="41" presetID="1" presetClass="entr" presetSubtype="0" fill="hold" nodeType="after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up)">
                                      <p:cBhvr>
                                        <p:cTn id="49" dur="500"/>
                                        <p:tgtEl>
                                          <p:spTgt spid="31"/>
                                        </p:tgtEl>
                                      </p:cBhvr>
                                    </p:animEffect>
                                  </p:childTnLst>
                                </p:cTn>
                              </p:par>
                            </p:childTnLst>
                          </p:cTn>
                        </p:par>
                        <p:par>
                          <p:cTn id="50" fill="hold">
                            <p:stCondLst>
                              <p:cond delay="500"/>
                            </p:stCondLst>
                            <p:childTnLst>
                              <p:par>
                                <p:cTn id="51" presetID="22" presetClass="entr" presetSubtype="8"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500"/>
                                        <p:tgtEl>
                                          <p:spTgt spid="13"/>
                                        </p:tgtEl>
                                      </p:cBhvr>
                                    </p:animEffect>
                                  </p:childTnLst>
                                </p:cTn>
                              </p:par>
                            </p:childTnLst>
                          </p:cTn>
                        </p:par>
                        <p:par>
                          <p:cTn id="54" fill="hold">
                            <p:stCondLst>
                              <p:cond delay="1000"/>
                            </p:stCondLst>
                            <p:childTnLst>
                              <p:par>
                                <p:cTn id="55" presetID="1" presetClass="entr" presetSubtype="0" fill="hold" nodeType="afterEffect">
                                  <p:stCondLst>
                                    <p:cond delay="0"/>
                                  </p:stCondLst>
                                  <p:childTnLst>
                                    <p:set>
                                      <p:cBhvr>
                                        <p:cTn id="5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dissolve">
                                      <p:cBhvr>
                                        <p:cTn id="61" dur="500"/>
                                        <p:tgtEl>
                                          <p:spTgt spid="27"/>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dissolve">
                                      <p:cBhvr>
                                        <p:cTn id="66" dur="500"/>
                                        <p:tgtEl>
                                          <p:spTgt spid="23"/>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dissolve">
                                      <p:cBhvr>
                                        <p:cTn id="6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8" grpId="0" animBg="1"/>
      <p:bldP spid="26" grpId="0" animBg="1"/>
      <p:bldP spid="8" grpId="0" animBg="1"/>
      <p:bldP spid="15" grpId="0" animBg="1"/>
      <p:bldP spid="5" grpId="0" animBg="1"/>
      <p:bldP spid="31" grpId="0" animBg="1"/>
      <p:bldP spid="23" grpId="0" animBg="1"/>
      <p:bldP spid="24" grpId="0" animBg="1"/>
      <p:bldP spid="2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4. Versicherungsschutz und Haftung</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46684"/>
            <a:ext cx="10442576" cy="4068762"/>
          </a:xfrm>
        </p:spPr>
        <p:txBody>
          <a:bodyPr/>
          <a:lstStyle/>
          <a:p>
            <a:pPr lvl="0" fontAlgn="base">
              <a:lnSpc>
                <a:spcPct val="100000"/>
              </a:lnSpc>
              <a:spcBef>
                <a:spcPct val="0"/>
              </a:spcBef>
              <a:spcAft>
                <a:spcPct val="0"/>
              </a:spcAft>
            </a:pPr>
            <a:r>
              <a:rPr lang="de-DE" dirty="0">
                <a:solidFill>
                  <a:srgbClr val="004994"/>
                </a:solidFill>
              </a:rPr>
              <a:t>3</a:t>
            </a:r>
            <a:r>
              <a:rPr lang="de-DE" dirty="0" smtClean="0">
                <a:solidFill>
                  <a:srgbClr val="004994"/>
                </a:solidFill>
              </a:rPr>
              <a:t>. Strafrechtliche Folgen</a:t>
            </a:r>
          </a:p>
          <a:p>
            <a:pPr lvl="0" fontAlgn="base">
              <a:lnSpc>
                <a:spcPct val="100000"/>
              </a:lnSpc>
              <a:spcBef>
                <a:spcPct val="0"/>
              </a:spcBef>
              <a:spcAft>
                <a:spcPct val="0"/>
              </a:spcAft>
            </a:pPr>
            <a:endParaRPr lang="de-DE" dirty="0" smtClean="0"/>
          </a:p>
        </p:txBody>
      </p:sp>
      <p:sp>
        <p:nvSpPr>
          <p:cNvPr id="32" name="Line 13"/>
          <p:cNvSpPr>
            <a:spLocks noChangeShapeType="1"/>
          </p:cNvSpPr>
          <p:nvPr/>
        </p:nvSpPr>
        <p:spPr bwMode="auto">
          <a:xfrm flipH="1">
            <a:off x="884642" y="3102529"/>
            <a:ext cx="0" cy="302074"/>
          </a:xfrm>
          <a:prstGeom prst="line">
            <a:avLst/>
          </a:prstGeom>
          <a:noFill/>
          <a:ln w="9525">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3" name="Line 14"/>
          <p:cNvSpPr>
            <a:spLocks noChangeShapeType="1"/>
          </p:cNvSpPr>
          <p:nvPr/>
        </p:nvSpPr>
        <p:spPr bwMode="auto">
          <a:xfrm>
            <a:off x="892040" y="3405683"/>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 name="Text Box 11"/>
          <p:cNvSpPr txBox="1">
            <a:spLocks noChangeArrowheads="1"/>
          </p:cNvSpPr>
          <p:nvPr/>
        </p:nvSpPr>
        <p:spPr bwMode="auto">
          <a:xfrm>
            <a:off x="1128037" y="3235238"/>
            <a:ext cx="4407506"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Aft>
                <a:spcPct val="0"/>
              </a:spcAft>
            </a:pPr>
            <a:r>
              <a:rPr lang="de-DE" altLang="de-DE" sz="1300" b="1" dirty="0" smtClean="0"/>
              <a:t>Verletzung der Garantenstellung </a:t>
            </a:r>
            <a:r>
              <a:rPr lang="de-DE" altLang="de-DE" sz="1300" dirty="0" smtClean="0"/>
              <a:t>(nach § 13 StGB)</a:t>
            </a:r>
          </a:p>
          <a:p>
            <a:pPr lvl="0" eaLnBrk="0" fontAlgn="base" hangingPunct="0">
              <a:spcAft>
                <a:spcPct val="0"/>
              </a:spcAft>
            </a:pPr>
            <a:r>
              <a:rPr lang="de-DE" altLang="de-DE" sz="1300" dirty="0" smtClean="0"/>
              <a:t>Durch das </a:t>
            </a:r>
            <a:r>
              <a:rPr lang="de-DE" altLang="de-DE" sz="1300" dirty="0"/>
              <a:t>nicht-eingreifen </a:t>
            </a:r>
            <a:r>
              <a:rPr lang="de-DE" altLang="de-DE" sz="1300" dirty="0" smtClean="0"/>
              <a:t>trotz </a:t>
            </a:r>
            <a:r>
              <a:rPr lang="de-DE" sz="1300" dirty="0" smtClean="0"/>
              <a:t>absehbarem </a:t>
            </a:r>
            <a:r>
              <a:rPr lang="de-DE" sz="1300" dirty="0"/>
              <a:t>oder beobachtetem Fehlverhalten</a:t>
            </a:r>
            <a:r>
              <a:rPr lang="de-DE" altLang="de-DE" sz="1300" dirty="0"/>
              <a:t> </a:t>
            </a:r>
            <a:r>
              <a:rPr lang="de-DE" altLang="de-DE" sz="1300" dirty="0" smtClean="0"/>
              <a:t>macht sich eine Lehrkraft strafbar</a:t>
            </a:r>
          </a:p>
          <a:p>
            <a:pPr lvl="0" eaLnBrk="0" fontAlgn="base" hangingPunct="0">
              <a:spcAft>
                <a:spcPct val="0"/>
              </a:spcAft>
            </a:pPr>
            <a:r>
              <a:rPr lang="de-DE" altLang="de-DE" sz="1300" b="1" dirty="0" smtClean="0">
                <a:solidFill>
                  <a:srgbClr val="FF0000"/>
                </a:solidFill>
                <a:sym typeface="Wingdings 3" panose="05040102010807070707" pitchFamily="18" charset="2"/>
              </a:rPr>
              <a:t> Strafmaß abhängig vom jeweiligen Straftatbestand</a:t>
            </a:r>
            <a:endParaRPr lang="de-DE" altLang="de-DE" sz="1300" b="1" dirty="0">
              <a:solidFill>
                <a:srgbClr val="FF0000"/>
              </a:solidFill>
            </a:endParaRPr>
          </a:p>
        </p:txBody>
      </p:sp>
      <p:sp>
        <p:nvSpPr>
          <p:cNvPr id="35" name="Text Box 12"/>
          <p:cNvSpPr txBox="1">
            <a:spLocks noChangeArrowheads="1"/>
          </p:cNvSpPr>
          <p:nvPr/>
        </p:nvSpPr>
        <p:spPr bwMode="auto">
          <a:xfrm>
            <a:off x="874866" y="2658454"/>
            <a:ext cx="4071101" cy="523220"/>
          </a:xfrm>
          <a:prstGeom prst="rect">
            <a:avLst/>
          </a:prstGeom>
          <a:solidFill>
            <a:schemeClr val="tx2">
              <a:lumMod val="20000"/>
              <a:lumOff val="80000"/>
            </a:schemeClr>
          </a:solidFill>
          <a:ln w="9525">
            <a:solidFill>
              <a:schemeClr val="tx2">
                <a:lumMod val="20000"/>
                <a:lumOff val="80000"/>
              </a:schemeClr>
            </a:solidFill>
            <a:miter lim="800000"/>
            <a:headEnd/>
            <a:tailEnd/>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sz="1400" b="1" dirty="0" smtClean="0"/>
              <a:t>aus Unterlassen                      (Unterlassungsdelikte)</a:t>
            </a:r>
            <a:endParaRPr lang="de-DE" altLang="de-DE" sz="1400" b="1" dirty="0"/>
          </a:p>
        </p:txBody>
      </p:sp>
      <p:sp>
        <p:nvSpPr>
          <p:cNvPr id="25" name="Text Box 9"/>
          <p:cNvSpPr txBox="1">
            <a:spLocks noChangeArrowheads="1"/>
          </p:cNvSpPr>
          <p:nvPr/>
        </p:nvSpPr>
        <p:spPr bwMode="auto">
          <a:xfrm>
            <a:off x="874867" y="2297937"/>
            <a:ext cx="10442422" cy="376238"/>
          </a:xfrm>
          <a:prstGeom prst="rect">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de-DE" altLang="de-DE" b="1" dirty="0">
                <a:solidFill>
                  <a:schemeClr val="bg1"/>
                </a:solidFill>
              </a:rPr>
              <a:t>f</a:t>
            </a:r>
            <a:r>
              <a:rPr lang="de-DE" altLang="de-DE" b="1" dirty="0" smtClean="0">
                <a:solidFill>
                  <a:schemeClr val="bg1"/>
                </a:solidFill>
              </a:rPr>
              <a:t>ür aufsicht</a:t>
            </a:r>
            <a:r>
              <a:rPr lang="de-DE" altLang="de-DE" b="1" dirty="0">
                <a:solidFill>
                  <a:schemeClr val="bg1"/>
                </a:solidFill>
              </a:rPr>
              <a:t>s</a:t>
            </a:r>
            <a:r>
              <a:rPr lang="de-DE" altLang="de-DE" b="1" dirty="0" smtClean="0">
                <a:solidFill>
                  <a:schemeClr val="bg1"/>
                </a:solidFill>
              </a:rPr>
              <a:t>führende Lehrkräfte</a:t>
            </a:r>
            <a:endParaRPr lang="de-DE" altLang="de-DE" b="1" dirty="0">
              <a:solidFill>
                <a:schemeClr val="bg1"/>
              </a:solidFill>
            </a:endParaRPr>
          </a:p>
        </p:txBody>
      </p:sp>
    </p:spTree>
    <p:extLst>
      <p:ext uri="{BB962C8B-B14F-4D97-AF65-F5344CB8AC3E}">
        <p14:creationId xmlns:p14="http://schemas.microsoft.com/office/powerpoint/2010/main" val="86630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ssolv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up)">
                                      <p:cBhvr>
                                        <p:cTn id="16" dur="500"/>
                                        <p:tgtEl>
                                          <p:spTgt spid="3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wipe(left)">
                                      <p:cBhvr>
                                        <p:cTn id="20" dur="500"/>
                                        <p:tgtEl>
                                          <p:spTgt spid="33"/>
                                        </p:tgtEl>
                                      </p:cBhvr>
                                    </p:animEffec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34">
                                            <p:txEl>
                                              <p:pRg st="0" end="0"/>
                                            </p:txEl>
                                          </p:spTgt>
                                        </p:tgtEl>
                                        <p:attrNameLst>
                                          <p:attrName>style.visibility</p:attrName>
                                        </p:attrNameLst>
                                      </p:cBhvr>
                                      <p:to>
                                        <p:strVal val="visible"/>
                                      </p:to>
                                    </p:set>
                                  </p:childTnLst>
                                </p:cTn>
                              </p:par>
                            </p:childTnLst>
                          </p:cTn>
                        </p:par>
                        <p:par>
                          <p:cTn id="24" fill="hold">
                            <p:stCondLst>
                              <p:cond delay="1000"/>
                            </p:stCondLst>
                            <p:childTnLst>
                              <p:par>
                                <p:cTn id="25" presetID="1" presetClass="entr" presetSubtype="0" fill="hold" nodeType="afterEffect">
                                  <p:stCondLst>
                                    <p:cond delay="0"/>
                                  </p:stCondLst>
                                  <p:childTnLst>
                                    <p:set>
                                      <p:cBhvr>
                                        <p:cTn id="26" dur="1" fill="hold">
                                          <p:stCondLst>
                                            <p:cond delay="0"/>
                                          </p:stCondLst>
                                        </p:cTn>
                                        <p:tgtEl>
                                          <p:spTgt spid="34">
                                            <p:txEl>
                                              <p:pRg st="1" end="1"/>
                                            </p:txEl>
                                          </p:spTgt>
                                        </p:tgtEl>
                                        <p:attrNameLst>
                                          <p:attrName>style.visibility</p:attrName>
                                        </p:attrNameLst>
                                      </p:cBhvr>
                                      <p:to>
                                        <p:strVal val="visible"/>
                                      </p:to>
                                    </p:set>
                                  </p:childTnLst>
                                </p:cTn>
                              </p:par>
                            </p:childTnLst>
                          </p:cTn>
                        </p:par>
                        <p:par>
                          <p:cTn id="27" fill="hold">
                            <p:stCondLst>
                              <p:cond delay="1000"/>
                            </p:stCondLst>
                            <p:childTnLst>
                              <p:par>
                                <p:cTn id="28" presetID="1" presetClass="entr" presetSubtype="0" fill="hold" nodeType="afterEffect">
                                  <p:stCondLst>
                                    <p:cond delay="0"/>
                                  </p:stCondLst>
                                  <p:childTnLst>
                                    <p:set>
                                      <p:cBhvr>
                                        <p:cTn id="29"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5"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1. Abgrenzung relevanter Begrifflichkeiten</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46684"/>
            <a:ext cx="10442576" cy="4068762"/>
          </a:xfrm>
        </p:spPr>
        <p:txBody>
          <a:bodyPr/>
          <a:lstStyle/>
          <a:p>
            <a:pPr>
              <a:lnSpc>
                <a:spcPct val="100000"/>
              </a:lnSpc>
              <a:spcBef>
                <a:spcPts val="0"/>
              </a:spcBef>
            </a:pPr>
            <a:r>
              <a:rPr lang="de-DE" dirty="0" smtClean="0">
                <a:latin typeface="+mn-lt"/>
                <a:ea typeface="+mj-ea"/>
                <a:cs typeface="+mj-cs"/>
              </a:rPr>
              <a:t>1. Hilfeleistung (im Notfall)</a:t>
            </a:r>
          </a:p>
          <a:p>
            <a:pPr marL="457200" indent="-457200">
              <a:lnSpc>
                <a:spcPct val="100000"/>
              </a:lnSpc>
              <a:spcBef>
                <a:spcPts val="0"/>
              </a:spcBef>
              <a:buAutoNum type="arabicPeriod"/>
            </a:pPr>
            <a:endParaRPr lang="de-DE" dirty="0">
              <a:latin typeface="+mn-lt"/>
              <a:ea typeface="+mj-ea"/>
              <a:cs typeface="+mj-cs"/>
            </a:endParaRPr>
          </a:p>
          <a:p>
            <a:pPr>
              <a:lnSpc>
                <a:spcPct val="100000"/>
              </a:lnSpc>
              <a:spcBef>
                <a:spcPts val="0"/>
              </a:spcBef>
            </a:pPr>
            <a:r>
              <a:rPr lang="de-DE" dirty="0" smtClean="0">
                <a:latin typeface="+mn-lt"/>
                <a:ea typeface="+mj-ea"/>
                <a:cs typeface="+mj-cs"/>
              </a:rPr>
              <a:t>2. Erste Hilfe (im Betrieb)</a:t>
            </a:r>
          </a:p>
          <a:p>
            <a:pPr>
              <a:lnSpc>
                <a:spcPct val="100000"/>
              </a:lnSpc>
              <a:spcBef>
                <a:spcPts val="0"/>
              </a:spcBef>
            </a:pPr>
            <a:endParaRPr lang="de-DE" dirty="0" smtClean="0">
              <a:latin typeface="+mn-lt"/>
              <a:ea typeface="+mj-ea"/>
              <a:cs typeface="+mj-cs"/>
            </a:endParaRPr>
          </a:p>
          <a:p>
            <a:pPr>
              <a:lnSpc>
                <a:spcPct val="100000"/>
              </a:lnSpc>
              <a:spcBef>
                <a:spcPts val="0"/>
              </a:spcBef>
            </a:pPr>
            <a:r>
              <a:rPr lang="de-DE" dirty="0" smtClean="0">
                <a:latin typeface="+mn-lt"/>
                <a:ea typeface="+mj-ea"/>
                <a:cs typeface="+mj-cs"/>
              </a:rPr>
              <a:t>3. Medizinische Hilfsmaßnahmen</a:t>
            </a:r>
          </a:p>
          <a:p>
            <a:pPr marL="457200" indent="-457200">
              <a:lnSpc>
                <a:spcPct val="100000"/>
              </a:lnSpc>
              <a:spcBef>
                <a:spcPts val="0"/>
              </a:spcBef>
              <a:buAutoNum type="arabicPeriod"/>
            </a:pPr>
            <a:endParaRPr lang="de-DE" dirty="0">
              <a:latin typeface="+mn-lt"/>
              <a:ea typeface="+mj-ea"/>
              <a:cs typeface="+mj-cs"/>
            </a:endParaRPr>
          </a:p>
          <a:p>
            <a:pPr>
              <a:lnSpc>
                <a:spcPct val="100000"/>
              </a:lnSpc>
              <a:spcBef>
                <a:spcPts val="0"/>
              </a:spcBef>
            </a:pPr>
            <a:r>
              <a:rPr lang="de-DE" dirty="0" smtClean="0">
                <a:latin typeface="+mn-lt"/>
                <a:ea typeface="+mj-ea"/>
                <a:cs typeface="+mj-cs"/>
              </a:rPr>
              <a:t>4. Medizinische Maßnahmen </a:t>
            </a:r>
            <a:r>
              <a:rPr lang="de-DE" dirty="0">
                <a:latin typeface="+mn-lt"/>
                <a:ea typeface="+mj-ea"/>
                <a:cs typeface="+mj-cs"/>
              </a:rPr>
              <a:t>/ Ärztliche Versorgung</a:t>
            </a:r>
          </a:p>
          <a:p>
            <a:pPr>
              <a:lnSpc>
                <a:spcPct val="100000"/>
              </a:lnSpc>
              <a:spcBef>
                <a:spcPts val="0"/>
              </a:spcBef>
            </a:pPr>
            <a:endParaRPr lang="de-DE" dirty="0" smtClean="0">
              <a:latin typeface="+mn-lt"/>
              <a:ea typeface="+mj-ea"/>
              <a:cs typeface="+mj-cs"/>
            </a:endParaRPr>
          </a:p>
          <a:p>
            <a:pPr>
              <a:lnSpc>
                <a:spcPct val="100000"/>
              </a:lnSpc>
              <a:spcBef>
                <a:spcPts val="0"/>
              </a:spcBef>
            </a:pPr>
            <a:endParaRPr lang="de-DE" dirty="0">
              <a:latin typeface="+mn-lt"/>
              <a:ea typeface="+mj-ea"/>
              <a:cs typeface="+mj-cs"/>
            </a:endParaRPr>
          </a:p>
          <a:p>
            <a:pPr marL="285750" indent="-285750">
              <a:lnSpc>
                <a:spcPct val="100000"/>
              </a:lnSpc>
              <a:spcBef>
                <a:spcPts val="0"/>
              </a:spcBef>
              <a:buFont typeface="Wingdings" panose="05000000000000000000" pitchFamily="2" charset="2"/>
              <a:buChar char="Ø"/>
            </a:pPr>
            <a:endParaRPr lang="de-DE" dirty="0" smtClean="0"/>
          </a:p>
        </p:txBody>
      </p:sp>
    </p:spTree>
    <p:extLst>
      <p:ext uri="{BB962C8B-B14F-4D97-AF65-F5344CB8AC3E}">
        <p14:creationId xmlns:p14="http://schemas.microsoft.com/office/powerpoint/2010/main" val="196848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4. Versicherungsschutz und Haftung</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46684"/>
            <a:ext cx="10442576" cy="4068762"/>
          </a:xfrm>
        </p:spPr>
        <p:txBody>
          <a:bodyPr/>
          <a:lstStyle/>
          <a:p>
            <a:pPr lvl="0" fontAlgn="base">
              <a:lnSpc>
                <a:spcPct val="100000"/>
              </a:lnSpc>
              <a:spcBef>
                <a:spcPct val="0"/>
              </a:spcBef>
              <a:spcAft>
                <a:spcPct val="0"/>
              </a:spcAft>
            </a:pPr>
            <a:r>
              <a:rPr lang="de-DE" dirty="0">
                <a:solidFill>
                  <a:srgbClr val="004994"/>
                </a:solidFill>
              </a:rPr>
              <a:t>4</a:t>
            </a:r>
            <a:r>
              <a:rPr lang="de-DE" dirty="0" smtClean="0">
                <a:solidFill>
                  <a:srgbClr val="004994"/>
                </a:solidFill>
              </a:rPr>
              <a:t>. Ersatz eigener Schäden bei </a:t>
            </a:r>
            <a:r>
              <a:rPr lang="de-DE" dirty="0">
                <a:solidFill>
                  <a:srgbClr val="004994"/>
                </a:solidFill>
              </a:rPr>
              <a:t>E</a:t>
            </a:r>
            <a:r>
              <a:rPr lang="de-DE" dirty="0" smtClean="0">
                <a:solidFill>
                  <a:srgbClr val="004994"/>
                </a:solidFill>
              </a:rPr>
              <a:t>rsthelfern</a:t>
            </a:r>
          </a:p>
          <a:p>
            <a:pPr marL="285750" lvl="0" indent="-285750" fontAlgn="base">
              <a:lnSpc>
                <a:spcPct val="100000"/>
              </a:lnSpc>
              <a:spcBef>
                <a:spcPct val="0"/>
              </a:spcBef>
              <a:spcAft>
                <a:spcPct val="0"/>
              </a:spcAft>
              <a:buFont typeface="Wingdings 3" panose="05040102010807070707" pitchFamily="18" charset="2"/>
              <a:buChar char="9"/>
            </a:pPr>
            <a:endParaRPr lang="de-DE" dirty="0" smtClean="0"/>
          </a:p>
          <a:p>
            <a:pPr marL="285750" lvl="0" indent="-285750" fontAlgn="base">
              <a:lnSpc>
                <a:spcPct val="100000"/>
              </a:lnSpc>
              <a:spcBef>
                <a:spcPct val="0"/>
              </a:spcBef>
              <a:spcAft>
                <a:spcPct val="0"/>
              </a:spcAft>
              <a:buFont typeface="Wingdings 3" panose="05040102010807070707" pitchFamily="18" charset="2"/>
              <a:buChar char="9"/>
            </a:pPr>
            <a:r>
              <a:rPr lang="de-DE" altLang="de-DE" dirty="0" smtClean="0">
                <a:sym typeface="Wingdings 3" panose="05040102010807070707" pitchFamily="18" charset="2"/>
              </a:rPr>
              <a:t>Ersthelfer </a:t>
            </a:r>
            <a:r>
              <a:rPr lang="de-DE" altLang="de-DE" dirty="0">
                <a:sym typeface="Wingdings 3" panose="05040102010807070707" pitchFamily="18" charset="2"/>
              </a:rPr>
              <a:t>sind – auch außerhalb der Schule – generell gesetzlich unfallversichert</a:t>
            </a: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r>
              <a:rPr lang="de-DE" altLang="de-DE" dirty="0" smtClean="0">
                <a:sym typeface="Wingdings 3" panose="05040102010807070707" pitchFamily="18" charset="2"/>
              </a:rPr>
              <a:t>Überdies </a:t>
            </a:r>
            <a:r>
              <a:rPr lang="de-DE" altLang="de-DE" dirty="0">
                <a:sym typeface="Wingdings 3" panose="05040102010807070707" pitchFamily="18" charset="2"/>
              </a:rPr>
              <a:t>gleicht die gesetzliche Unfallversicherung bei Ersthelfern auch erlittene Sachschäden aus und ersetzt notwendige Aufwendungen </a:t>
            </a:r>
            <a:r>
              <a:rPr lang="de-DE" altLang="de-DE" dirty="0" smtClean="0">
                <a:sym typeface="Wingdings 3" panose="05040102010807070707" pitchFamily="18" charset="2"/>
              </a:rPr>
              <a:t>sofern diese nicht vom Verletzten getragen werden                                                                                                            (§§ </a:t>
            </a:r>
            <a:r>
              <a:rPr lang="de-DE" altLang="de-DE" dirty="0">
                <a:sym typeface="Wingdings 3" panose="05040102010807070707" pitchFamily="18" charset="2"/>
              </a:rPr>
              <a:t>13 S. 1, 2 Abs. 1 Nr. 13 a) SGB VII)</a:t>
            </a: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smtClean="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p:txBody>
      </p:sp>
    </p:spTree>
    <p:extLst>
      <p:ext uri="{BB962C8B-B14F-4D97-AF65-F5344CB8AC3E}">
        <p14:creationId xmlns:p14="http://schemas.microsoft.com/office/powerpoint/2010/main" val="192249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DAAE386-C77D-0242-B1B6-7A0533029137}"/>
              </a:ext>
            </a:extLst>
          </p:cNvPr>
          <p:cNvSpPr>
            <a:spLocks noGrp="1"/>
          </p:cNvSpPr>
          <p:nvPr>
            <p:ph type="title"/>
          </p:nvPr>
        </p:nvSpPr>
        <p:spPr>
          <a:xfrm>
            <a:off x="874713" y="4391922"/>
            <a:ext cx="5564724" cy="1779627"/>
          </a:xfrm>
        </p:spPr>
        <p:txBody>
          <a:bodyPr/>
          <a:lstStyle/>
          <a:p>
            <a:pPr algn="ctr"/>
            <a:r>
              <a:rPr lang="de-DE" dirty="0" smtClean="0">
                <a:latin typeface="Arial" panose="020B0604020202020204" pitchFamily="34" charset="0"/>
                <a:cs typeface="Arial" panose="020B0604020202020204" pitchFamily="34" charset="0"/>
              </a:rPr>
              <a:t>»</a:t>
            </a:r>
            <a:r>
              <a:rPr lang="de-DE" dirty="0" smtClean="0"/>
              <a:t>Wer </a:t>
            </a:r>
            <a:r>
              <a:rPr lang="de-DE" dirty="0"/>
              <a:t>fragt, ist ein Narr für 5 Minuten,</a:t>
            </a:r>
            <a:br>
              <a:rPr lang="de-DE" dirty="0"/>
            </a:br>
            <a:r>
              <a:rPr lang="de-DE" dirty="0"/>
              <a:t>wer nicht fragt, bleibt ein Narr für immer</a:t>
            </a:r>
            <a:r>
              <a:rPr lang="de-DE" dirty="0" smtClean="0"/>
              <a:t>.</a:t>
            </a:r>
            <a:r>
              <a:rPr lang="de-DE" dirty="0" smtClean="0">
                <a:latin typeface="Arial" panose="020B0604020202020204" pitchFamily="34" charset="0"/>
                <a:cs typeface="Arial" panose="020B0604020202020204" pitchFamily="34" charset="0"/>
              </a:rPr>
              <a:t>«</a:t>
            </a:r>
            <a:r>
              <a:rPr lang="de-DE" dirty="0"/>
              <a:t/>
            </a:r>
            <a:br>
              <a:rPr lang="de-DE" dirty="0"/>
            </a:br>
            <a:r>
              <a:rPr lang="de-DE" dirty="0" smtClean="0"/>
              <a:t/>
            </a:r>
            <a:br>
              <a:rPr lang="de-DE" dirty="0" smtClean="0"/>
            </a:br>
            <a:r>
              <a:rPr lang="de-DE" sz="1600" i="1" dirty="0" smtClean="0"/>
              <a:t>Chinesisches Sprichwort</a:t>
            </a:r>
            <a:endParaRPr lang="de-DE" dirty="0"/>
          </a:p>
        </p:txBody>
      </p:sp>
    </p:spTree>
    <p:extLst>
      <p:ext uri="{BB962C8B-B14F-4D97-AF65-F5344CB8AC3E}">
        <p14:creationId xmlns:p14="http://schemas.microsoft.com/office/powerpoint/2010/main" val="15082167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2EE8E0-8450-1A46-8FFC-198B87F7F358}"/>
              </a:ext>
            </a:extLst>
          </p:cNvPr>
          <p:cNvSpPr>
            <a:spLocks noGrp="1"/>
          </p:cNvSpPr>
          <p:nvPr>
            <p:ph type="ctrTitle"/>
          </p:nvPr>
        </p:nvSpPr>
        <p:spPr>
          <a:xfrm>
            <a:off x="888781" y="1881188"/>
            <a:ext cx="8642350" cy="1547812"/>
          </a:xfrm>
        </p:spPr>
        <p:txBody>
          <a:bodyPr/>
          <a:lstStyle/>
          <a:p>
            <a:r>
              <a:rPr lang="de-DE" dirty="0"/>
              <a:t>Vielen Dank</a:t>
            </a:r>
            <a:br>
              <a:rPr lang="de-DE" dirty="0"/>
            </a:br>
            <a:r>
              <a:rPr lang="de-DE" dirty="0"/>
              <a:t>für Ihre Aufmerksamkeit.</a:t>
            </a:r>
            <a:br>
              <a:rPr lang="de-DE" dirty="0"/>
            </a:br>
            <a:endParaRPr lang="de-DE" dirty="0"/>
          </a:p>
        </p:txBody>
      </p:sp>
    </p:spTree>
    <p:extLst>
      <p:ext uri="{BB962C8B-B14F-4D97-AF65-F5344CB8AC3E}">
        <p14:creationId xmlns:p14="http://schemas.microsoft.com/office/powerpoint/2010/main" val="958100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1. Abgrenzung relevanter Begrifflichkeiten</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p:txBody>
          <a:bodyPr/>
          <a:lstStyle/>
          <a:p>
            <a:r>
              <a:rPr lang="de-DE" dirty="0" smtClean="0">
                <a:solidFill>
                  <a:srgbClr val="004994"/>
                </a:solidFill>
                <a:latin typeface="+mn-lt"/>
                <a:ea typeface="+mj-ea"/>
                <a:cs typeface="+mj-cs"/>
              </a:rPr>
              <a:t>1. Hilfeleistung (im Notfall)</a:t>
            </a:r>
          </a:p>
          <a:p>
            <a:pPr fontAlgn="base">
              <a:lnSpc>
                <a:spcPct val="100000"/>
              </a:lnSpc>
              <a:spcBef>
                <a:spcPct val="0"/>
              </a:spcBef>
              <a:spcAft>
                <a:spcPct val="0"/>
              </a:spcAft>
            </a:pPr>
            <a:endParaRPr lang="de-DE" altLang="de-DE" dirty="0"/>
          </a:p>
          <a:p>
            <a:pPr fontAlgn="base">
              <a:lnSpc>
                <a:spcPct val="100000"/>
              </a:lnSpc>
              <a:spcBef>
                <a:spcPct val="0"/>
              </a:spcBef>
              <a:spcAft>
                <a:spcPct val="0"/>
              </a:spcAft>
            </a:pPr>
            <a:r>
              <a:rPr lang="de-DE" altLang="de-DE" b="1" i="1" dirty="0"/>
              <a:t>§ 323c StGB „Unterlassene Hilfeleistung“</a:t>
            </a:r>
          </a:p>
          <a:p>
            <a:pPr fontAlgn="base">
              <a:lnSpc>
                <a:spcPct val="100000"/>
              </a:lnSpc>
              <a:spcBef>
                <a:spcPct val="0"/>
              </a:spcBef>
              <a:spcAft>
                <a:spcPct val="0"/>
              </a:spcAft>
            </a:pPr>
            <a:r>
              <a:rPr lang="de-DE" altLang="de-DE" dirty="0">
                <a:sym typeface="Wingdings 3" panose="05040102010807070707" pitchFamily="18" charset="2"/>
              </a:rPr>
              <a:t>"Wer bei Unglücksfällen oder gemeiner Gefahr oder Not nicht Hilfe leistet, obwohl dies erforderlich und ihm den Umständen nach zuzumuten, insbesondere ohne erhebliche eigene Gefahr und ohne Verletzung anderer wichtiger Pflichten möglich ist, wird mit Freiheitsstrafe bis zu einem Jahr oder mit Geldstrafe bestraft</a:t>
            </a:r>
            <a:r>
              <a:rPr lang="de-DE" altLang="de-DE" dirty="0" smtClean="0">
                <a:sym typeface="Wingdings 3" panose="05040102010807070707" pitchFamily="18" charset="2"/>
              </a:rPr>
              <a:t>.“</a:t>
            </a:r>
          </a:p>
          <a:p>
            <a:pPr lvl="0" fontAlgn="base">
              <a:lnSpc>
                <a:spcPct val="100000"/>
              </a:lnSpc>
              <a:spcBef>
                <a:spcPct val="0"/>
              </a:spcBef>
              <a:spcAft>
                <a:spcPct val="0"/>
              </a:spcAft>
            </a:pPr>
            <a:endParaRPr lang="de-DE" altLang="de-DE" dirty="0">
              <a:sym typeface="Wingdings 3" panose="05040102010807070707" pitchFamily="18" charset="2"/>
            </a:endParaRPr>
          </a:p>
          <a:p>
            <a:pPr marL="285750" indent="-285750" fontAlgn="base">
              <a:lnSpc>
                <a:spcPct val="100000"/>
              </a:lnSpc>
              <a:spcBef>
                <a:spcPct val="0"/>
              </a:spcBef>
              <a:spcAft>
                <a:spcPct val="0"/>
              </a:spcAft>
              <a:buFont typeface="Wingdings 3" panose="05040102010807070707" pitchFamily="18" charset="2"/>
              <a:buChar char="9"/>
            </a:pPr>
            <a:r>
              <a:rPr lang="de-DE" altLang="de-DE" dirty="0" smtClean="0"/>
              <a:t>Muss </a:t>
            </a:r>
            <a:r>
              <a:rPr lang="de-DE" altLang="de-DE" dirty="0"/>
              <a:t>unverzüglich und bestmöglich (den jeweiligen </a:t>
            </a:r>
            <a:r>
              <a:rPr lang="de-DE" altLang="de-DE" dirty="0" smtClean="0"/>
              <a:t>Fähigkeiten </a:t>
            </a:r>
            <a:r>
              <a:rPr lang="de-DE" altLang="de-DE" dirty="0"/>
              <a:t>entsprechend) von jedermann geleistet werden, sofern erforderlich und zumutbar</a:t>
            </a:r>
          </a:p>
          <a:p>
            <a:pPr lvl="0" fontAlgn="base">
              <a:lnSpc>
                <a:spcPct val="100000"/>
              </a:lnSpc>
              <a:spcBef>
                <a:spcPct val="0"/>
              </a:spcBef>
              <a:spcAft>
                <a:spcPct val="0"/>
              </a:spcAft>
            </a:pPr>
            <a:endParaRPr lang="de-DE" altLang="de-DE" dirty="0" smtClean="0">
              <a:sym typeface="Wingdings 3" panose="05040102010807070707" pitchFamily="18" charset="2"/>
            </a:endParaRPr>
          </a:p>
        </p:txBody>
      </p:sp>
    </p:spTree>
    <p:extLst>
      <p:ext uri="{BB962C8B-B14F-4D97-AF65-F5344CB8AC3E}">
        <p14:creationId xmlns:p14="http://schemas.microsoft.com/office/powerpoint/2010/main" val="209483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1. Abgrenzung relevanter Begrifflichkeiten</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46684"/>
            <a:ext cx="10442576" cy="4068762"/>
          </a:xfrm>
        </p:spPr>
        <p:txBody>
          <a:bodyPr/>
          <a:lstStyle/>
          <a:p>
            <a:pPr fontAlgn="base">
              <a:lnSpc>
                <a:spcPct val="100000"/>
              </a:lnSpc>
              <a:spcBef>
                <a:spcPct val="0"/>
              </a:spcBef>
              <a:spcAft>
                <a:spcPct val="0"/>
              </a:spcAft>
            </a:pPr>
            <a:r>
              <a:rPr lang="de-DE" dirty="0">
                <a:solidFill>
                  <a:srgbClr val="004994"/>
                </a:solidFill>
                <a:latin typeface="+mn-lt"/>
                <a:ea typeface="+mj-ea"/>
                <a:cs typeface="+mj-cs"/>
              </a:rPr>
              <a:t>2. Erste Hilfe (im Betrieb)</a:t>
            </a:r>
          </a:p>
          <a:p>
            <a:pPr fontAlgn="base">
              <a:lnSpc>
                <a:spcPct val="100000"/>
              </a:lnSpc>
              <a:spcBef>
                <a:spcPct val="0"/>
              </a:spcBef>
              <a:spcAft>
                <a:spcPct val="0"/>
              </a:spcAft>
            </a:pPr>
            <a:endParaRPr lang="de-DE" dirty="0"/>
          </a:p>
          <a:p>
            <a:pPr fontAlgn="base">
              <a:lnSpc>
                <a:spcPct val="100000"/>
              </a:lnSpc>
              <a:spcBef>
                <a:spcPct val="0"/>
              </a:spcBef>
              <a:spcAft>
                <a:spcPct val="0"/>
              </a:spcAft>
            </a:pPr>
            <a:r>
              <a:rPr lang="de-DE" altLang="de-DE" b="1" i="1" dirty="0"/>
              <a:t>(§ 10 ArbSchG)</a:t>
            </a:r>
          </a:p>
          <a:p>
            <a:pPr fontAlgn="base">
              <a:lnSpc>
                <a:spcPct val="100000"/>
              </a:lnSpc>
              <a:spcBef>
                <a:spcPct val="0"/>
              </a:spcBef>
              <a:spcAft>
                <a:spcPct val="0"/>
              </a:spcAft>
            </a:pPr>
            <a:r>
              <a:rPr lang="de-DE" altLang="de-DE" b="1" i="1" dirty="0"/>
              <a:t>§ 21 SGB </a:t>
            </a:r>
            <a:r>
              <a:rPr lang="de-DE" altLang="de-DE" b="1" i="1" dirty="0" smtClean="0">
                <a:latin typeface="+mn-lt"/>
                <a:ea typeface="+mj-ea"/>
                <a:cs typeface="+mj-cs"/>
              </a:rPr>
              <a:t>VII</a:t>
            </a:r>
            <a:endParaRPr lang="de-DE" altLang="de-DE" b="1" i="1" dirty="0">
              <a:latin typeface="+mn-lt"/>
              <a:ea typeface="+mj-ea"/>
              <a:cs typeface="+mj-cs"/>
            </a:endParaRPr>
          </a:p>
          <a:p>
            <a:pPr lvl="0" fontAlgn="base">
              <a:lnSpc>
                <a:spcPct val="100000"/>
              </a:lnSpc>
              <a:spcBef>
                <a:spcPct val="0"/>
              </a:spcBef>
              <a:spcAft>
                <a:spcPct val="0"/>
              </a:spcAft>
            </a:pPr>
            <a:r>
              <a:rPr lang="de-DE" altLang="de-DE" b="1" i="1" dirty="0">
                <a:latin typeface="+mn-lt"/>
                <a:ea typeface="+mj-ea"/>
                <a:cs typeface="+mj-cs"/>
              </a:rPr>
              <a:t>§ 24 - 28 DGUV Vorschrift 1 </a:t>
            </a:r>
            <a:r>
              <a:rPr lang="de-DE" altLang="de-DE" b="1" i="1" dirty="0" smtClean="0">
                <a:latin typeface="+mn-lt"/>
                <a:ea typeface="+mj-ea"/>
                <a:cs typeface="+mj-cs"/>
              </a:rPr>
              <a:t>– Viertes Kapitel, </a:t>
            </a:r>
            <a:r>
              <a:rPr lang="de-DE" altLang="de-DE" b="1" i="1" dirty="0">
                <a:latin typeface="+mn-lt"/>
                <a:ea typeface="+mj-ea"/>
                <a:cs typeface="+mj-cs"/>
              </a:rPr>
              <a:t>d</a:t>
            </a:r>
            <a:r>
              <a:rPr lang="de-DE" altLang="de-DE" b="1" i="1" dirty="0" smtClean="0">
                <a:latin typeface="+mn-lt"/>
                <a:ea typeface="+mj-ea"/>
                <a:cs typeface="+mj-cs"/>
              </a:rPr>
              <a:t>ritter Abschnitt </a:t>
            </a:r>
            <a:r>
              <a:rPr lang="de-DE" altLang="de-DE" b="1" i="1" dirty="0">
                <a:latin typeface="+mn-lt"/>
                <a:ea typeface="+mj-ea"/>
                <a:cs typeface="+mj-cs"/>
              </a:rPr>
              <a:t>„Erste Hilfe</a:t>
            </a:r>
            <a:r>
              <a:rPr lang="de-DE" altLang="de-DE" b="1" i="1" dirty="0" smtClean="0">
                <a:latin typeface="+mn-lt"/>
                <a:ea typeface="+mj-ea"/>
                <a:cs typeface="+mj-cs"/>
              </a:rPr>
              <a:t>“</a:t>
            </a:r>
          </a:p>
          <a:p>
            <a:pPr lvl="0" fontAlgn="base">
              <a:lnSpc>
                <a:spcPct val="100000"/>
              </a:lnSpc>
              <a:spcBef>
                <a:spcPct val="0"/>
              </a:spcBef>
              <a:spcAft>
                <a:spcPct val="0"/>
              </a:spcAft>
            </a:pPr>
            <a:r>
              <a:rPr lang="de-DE" dirty="0" smtClean="0"/>
              <a:t>Erste </a:t>
            </a:r>
            <a:r>
              <a:rPr lang="de-DE" dirty="0"/>
              <a:t>Hilfe sind medizinische, organisatorische und betreuende Maßnahmen an Erkrankten oder Verletzten mit einfachen Mitteln unter Einbeziehung des </a:t>
            </a:r>
            <a:r>
              <a:rPr lang="de-DE" dirty="0" smtClean="0"/>
              <a:t>Notrufs</a:t>
            </a:r>
            <a:endParaRPr lang="de-DE" altLang="de-DE" dirty="0" smtClean="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smtClean="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r>
              <a:rPr lang="de-DE" altLang="de-DE" dirty="0" smtClean="0">
                <a:sym typeface="Wingdings 3" panose="05040102010807070707" pitchFamily="18" charset="2"/>
              </a:rPr>
              <a:t>Muss </a:t>
            </a:r>
            <a:r>
              <a:rPr lang="de-DE" altLang="de-DE" dirty="0">
                <a:sym typeface="Wingdings 3" panose="05040102010807070707" pitchFamily="18" charset="2"/>
              </a:rPr>
              <a:t>durch eigens dafür ausgebildete </a:t>
            </a:r>
            <a:r>
              <a:rPr lang="de-DE" altLang="de-DE" dirty="0" smtClean="0">
                <a:sym typeface="Wingdings 3" panose="05040102010807070707" pitchFamily="18" charset="2"/>
              </a:rPr>
              <a:t>Ersthelfer (hierzu zählen auch die Mitglieder des Schulsanitätsdienstes) geleistet </a:t>
            </a:r>
            <a:r>
              <a:rPr lang="de-DE" altLang="de-DE" dirty="0">
                <a:sym typeface="Wingdings 3" panose="05040102010807070707" pitchFamily="18" charset="2"/>
              </a:rPr>
              <a:t>und anschließend </a:t>
            </a:r>
            <a:r>
              <a:rPr lang="de-DE" altLang="de-DE" u="sng" dirty="0">
                <a:sym typeface="Wingdings 3" panose="05040102010807070707" pitchFamily="18" charset="2"/>
              </a:rPr>
              <a:t>dokumentiert</a:t>
            </a:r>
            <a:r>
              <a:rPr lang="de-DE" altLang="de-DE" dirty="0">
                <a:sym typeface="Wingdings 3" panose="05040102010807070707" pitchFamily="18" charset="2"/>
              </a:rPr>
              <a:t> </a:t>
            </a:r>
            <a:r>
              <a:rPr lang="de-DE" altLang="de-DE" dirty="0" smtClean="0">
                <a:sym typeface="Wingdings 3" panose="05040102010807070707" pitchFamily="18" charset="2"/>
              </a:rPr>
              <a:t>werden</a:t>
            </a:r>
          </a:p>
          <a:p>
            <a:pPr lvl="0" fontAlgn="base">
              <a:lnSpc>
                <a:spcPct val="100000"/>
              </a:lnSpc>
              <a:spcBef>
                <a:spcPct val="0"/>
              </a:spcBef>
              <a:spcAft>
                <a:spcPct val="0"/>
              </a:spcAft>
            </a:pPr>
            <a:endParaRPr lang="de-DE" altLang="de-DE" dirty="0" smtClean="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r>
              <a:rPr lang="de-DE" altLang="de-DE" dirty="0">
                <a:sym typeface="Wingdings 3" panose="05040102010807070707" pitchFamily="18" charset="2"/>
              </a:rPr>
              <a:t>Unterscheidung </a:t>
            </a:r>
            <a:r>
              <a:rPr lang="de-DE" altLang="de-DE" dirty="0" smtClean="0">
                <a:sym typeface="Wingdings 3" panose="05040102010807070707" pitchFamily="18" charset="2"/>
              </a:rPr>
              <a:t>Erste Hilfe durch </a:t>
            </a:r>
            <a:r>
              <a:rPr lang="de-DE" altLang="de-DE" dirty="0">
                <a:sym typeface="Wingdings 3" panose="05040102010807070707" pitchFamily="18" charset="2"/>
              </a:rPr>
              <a:t>medizinischen Laien und ärztliche </a:t>
            </a:r>
            <a:r>
              <a:rPr lang="de-DE" altLang="de-DE" dirty="0" smtClean="0">
                <a:sym typeface="Wingdings 3" panose="05040102010807070707" pitchFamily="18" charset="2"/>
              </a:rPr>
              <a:t>Hilfeleistung im Notfall</a:t>
            </a: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smtClean="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smtClean="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p:txBody>
      </p:sp>
    </p:spTree>
    <p:extLst>
      <p:ext uri="{BB962C8B-B14F-4D97-AF65-F5344CB8AC3E}">
        <p14:creationId xmlns:p14="http://schemas.microsoft.com/office/powerpoint/2010/main" val="1164494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1. Abgrenzung relevanter Begrifflichkeiten</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a:xfrm>
            <a:off x="874713" y="1846684"/>
            <a:ext cx="10442576" cy="4068762"/>
          </a:xfrm>
        </p:spPr>
        <p:txBody>
          <a:bodyPr/>
          <a:lstStyle/>
          <a:p>
            <a:pPr>
              <a:lnSpc>
                <a:spcPct val="100000"/>
              </a:lnSpc>
            </a:pPr>
            <a:r>
              <a:rPr lang="de-DE" dirty="0" smtClean="0">
                <a:solidFill>
                  <a:srgbClr val="004994"/>
                </a:solidFill>
                <a:latin typeface="+mn-lt"/>
                <a:ea typeface="+mj-ea"/>
                <a:cs typeface="+mj-cs"/>
              </a:rPr>
              <a:t>3. Medizinische Hilfsmaßnahmen</a:t>
            </a:r>
          </a:p>
          <a:p>
            <a:pPr>
              <a:lnSpc>
                <a:spcPct val="100000"/>
              </a:lnSpc>
            </a:pPr>
            <a:endParaRPr lang="de-DE" dirty="0" smtClean="0">
              <a:solidFill>
                <a:srgbClr val="004994"/>
              </a:solidFill>
              <a:latin typeface="+mn-lt"/>
              <a:ea typeface="+mj-ea"/>
              <a:cs typeface="+mj-cs"/>
            </a:endParaRPr>
          </a:p>
          <a:p>
            <a:pPr fontAlgn="base">
              <a:lnSpc>
                <a:spcPct val="100000"/>
              </a:lnSpc>
              <a:spcBef>
                <a:spcPct val="0"/>
              </a:spcBef>
              <a:spcAft>
                <a:spcPct val="0"/>
              </a:spcAft>
            </a:pPr>
            <a:r>
              <a:rPr lang="de-DE" altLang="de-DE" b="1" i="1" dirty="0" smtClean="0"/>
              <a:t>II.1. KMS Medikamentengabe durch Lehrkräfte </a:t>
            </a:r>
            <a:r>
              <a:rPr lang="de-DE" altLang="de-DE" b="1" i="1" dirty="0"/>
              <a:t>an </a:t>
            </a:r>
            <a:r>
              <a:rPr lang="de-DE" altLang="de-DE" b="1" i="1" dirty="0" smtClean="0"/>
              <a:t>Schulen vom 19.08.2016</a:t>
            </a:r>
            <a:endParaRPr lang="de-DE" altLang="de-DE" b="1" i="1" dirty="0"/>
          </a:p>
          <a:p>
            <a:pPr lvl="0" fontAlgn="base">
              <a:lnSpc>
                <a:spcPct val="100000"/>
              </a:lnSpc>
              <a:spcBef>
                <a:spcPct val="0"/>
              </a:spcBef>
              <a:spcAft>
                <a:spcPct val="0"/>
              </a:spcAft>
            </a:pPr>
            <a:r>
              <a:rPr lang="de-DE" dirty="0" smtClean="0"/>
              <a:t>Maßnahmen der ärztlich verordneten medizinischen Versorgung, die nicht Notfall-versorgung sind, die mit keinem unmittelbaren körperlichen Eingriff einhergehen und infolgedessen keine medizinische Fachausbildung voraussetzen</a:t>
            </a:r>
          </a:p>
          <a:p>
            <a:pPr marL="285750" lvl="0" indent="-285750" fontAlgn="base">
              <a:lnSpc>
                <a:spcPct val="100000"/>
              </a:lnSpc>
              <a:spcBef>
                <a:spcPct val="0"/>
              </a:spcBef>
              <a:spcAft>
                <a:spcPct val="0"/>
              </a:spcAft>
              <a:buFont typeface="Wingdings 3" panose="05040102010807070707" pitchFamily="18" charset="2"/>
              <a:buChar char="9"/>
            </a:pPr>
            <a:endParaRPr lang="de-DE" dirty="0" smtClean="0"/>
          </a:p>
          <a:p>
            <a:pPr marL="285750" lvl="0" indent="-285750" fontAlgn="base">
              <a:lnSpc>
                <a:spcPct val="100000"/>
              </a:lnSpc>
              <a:spcBef>
                <a:spcPct val="0"/>
              </a:spcBef>
              <a:spcAft>
                <a:spcPct val="0"/>
              </a:spcAft>
              <a:buFont typeface="Wingdings 3" panose="05040102010807070707" pitchFamily="18" charset="2"/>
              <a:buChar char="9"/>
            </a:pPr>
            <a:r>
              <a:rPr lang="de-DE" dirty="0" smtClean="0"/>
              <a:t>Bei minderjährigen Schülern Teil der (auf Lehrkräfte übertragbaren) Personensorge der Eltern</a:t>
            </a:r>
          </a:p>
          <a:p>
            <a:pPr lvl="0" fontAlgn="base">
              <a:lnSpc>
                <a:spcPct val="100000"/>
              </a:lnSpc>
              <a:spcBef>
                <a:spcPct val="0"/>
              </a:spcBef>
              <a:spcAft>
                <a:spcPct val="0"/>
              </a:spcAft>
            </a:pPr>
            <a:endParaRPr lang="de-DE" dirty="0" smtClean="0"/>
          </a:p>
          <a:p>
            <a:pPr marL="285750" lvl="0" indent="-285750" fontAlgn="base">
              <a:lnSpc>
                <a:spcPct val="100000"/>
              </a:lnSpc>
              <a:spcBef>
                <a:spcPct val="0"/>
              </a:spcBef>
              <a:spcAft>
                <a:spcPct val="0"/>
              </a:spcAft>
              <a:buFont typeface="Wingdings 3" panose="05040102010807070707" pitchFamily="18" charset="2"/>
              <a:buChar char="9"/>
            </a:pPr>
            <a:r>
              <a:rPr lang="de-DE" dirty="0" smtClean="0"/>
              <a:t>Nicht auf Mitglieder des Schulsanitätsdienstes delegierbar (einzige denkbare Ausnahme: Notfallmedikamente)</a:t>
            </a:r>
          </a:p>
          <a:p>
            <a:pPr marL="285750" lvl="0" indent="-285750" fontAlgn="base">
              <a:lnSpc>
                <a:spcPct val="100000"/>
              </a:lnSpc>
              <a:spcBef>
                <a:spcPct val="0"/>
              </a:spcBef>
              <a:spcAft>
                <a:spcPct val="0"/>
              </a:spcAft>
              <a:buFont typeface="Wingdings 3" panose="05040102010807070707" pitchFamily="18" charset="2"/>
              <a:buChar char="9"/>
            </a:pPr>
            <a:endParaRPr lang="de-DE" dirty="0" smtClean="0"/>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smtClean="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p:txBody>
      </p:sp>
    </p:spTree>
    <p:extLst>
      <p:ext uri="{BB962C8B-B14F-4D97-AF65-F5344CB8AC3E}">
        <p14:creationId xmlns:p14="http://schemas.microsoft.com/office/powerpoint/2010/main" val="153024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1C299E-C98D-2D49-9D5E-9A35EA361EE9}"/>
              </a:ext>
            </a:extLst>
          </p:cNvPr>
          <p:cNvSpPr>
            <a:spLocks noGrp="1"/>
          </p:cNvSpPr>
          <p:nvPr>
            <p:ph type="title"/>
          </p:nvPr>
        </p:nvSpPr>
        <p:spPr/>
        <p:txBody>
          <a:bodyPr/>
          <a:lstStyle/>
          <a:p>
            <a:r>
              <a:rPr lang="de-DE" dirty="0" smtClean="0"/>
              <a:t>1. Abgrenzung relevanter Begrifflichkeiten</a:t>
            </a:r>
            <a:endParaRPr lang="de-DE" dirty="0"/>
          </a:p>
        </p:txBody>
      </p:sp>
      <p:sp>
        <p:nvSpPr>
          <p:cNvPr id="7" name="Inhaltsplatzhalter 4">
            <a:extLst>
              <a:ext uri="{FF2B5EF4-FFF2-40B4-BE49-F238E27FC236}">
                <a16:creationId xmlns:a16="http://schemas.microsoft.com/office/drawing/2014/main" id="{BF2462DD-4BE8-A042-BAE3-49E7A4F1A988}"/>
              </a:ext>
            </a:extLst>
          </p:cNvPr>
          <p:cNvSpPr>
            <a:spLocks noGrp="1"/>
          </p:cNvSpPr>
          <p:nvPr>
            <p:ph idx="1"/>
          </p:nvPr>
        </p:nvSpPr>
        <p:spPr/>
        <p:txBody>
          <a:bodyPr/>
          <a:lstStyle/>
          <a:p>
            <a:r>
              <a:rPr lang="de-DE" dirty="0" smtClean="0">
                <a:solidFill>
                  <a:srgbClr val="004994"/>
                </a:solidFill>
                <a:latin typeface="+mn-lt"/>
                <a:ea typeface="+mj-ea"/>
                <a:cs typeface="+mj-cs"/>
              </a:rPr>
              <a:t>4. Medizinische </a:t>
            </a:r>
            <a:r>
              <a:rPr lang="de-DE" dirty="0">
                <a:solidFill>
                  <a:srgbClr val="004994"/>
                </a:solidFill>
                <a:latin typeface="+mn-lt"/>
                <a:ea typeface="+mj-ea"/>
                <a:cs typeface="+mj-cs"/>
              </a:rPr>
              <a:t>Maßnahmen / Ärztliche Versorgung</a:t>
            </a:r>
          </a:p>
          <a:p>
            <a:endParaRPr lang="de-DE" dirty="0" smtClean="0">
              <a:solidFill>
                <a:srgbClr val="004994"/>
              </a:solidFill>
              <a:latin typeface="+mn-lt"/>
              <a:ea typeface="+mj-ea"/>
              <a:cs typeface="+mj-cs"/>
            </a:endParaRPr>
          </a:p>
          <a:p>
            <a:pPr fontAlgn="base">
              <a:lnSpc>
                <a:spcPct val="100000"/>
              </a:lnSpc>
              <a:spcBef>
                <a:spcPct val="0"/>
              </a:spcBef>
              <a:spcAft>
                <a:spcPct val="0"/>
              </a:spcAft>
            </a:pPr>
            <a:r>
              <a:rPr lang="de-DE" altLang="de-DE" b="1" i="1" dirty="0"/>
              <a:t>II.1. KMS Medikamentengabe durch Lehrkräfte an Schulen vom </a:t>
            </a:r>
            <a:r>
              <a:rPr lang="de-DE" altLang="de-DE" b="1" i="1" dirty="0" smtClean="0"/>
              <a:t>19.08.2016 </a:t>
            </a:r>
            <a:endParaRPr lang="de-DE" altLang="de-DE" b="1" i="1" dirty="0"/>
          </a:p>
          <a:p>
            <a:pPr lvl="0" fontAlgn="base">
              <a:lnSpc>
                <a:spcPct val="100000"/>
              </a:lnSpc>
              <a:spcBef>
                <a:spcPct val="0"/>
              </a:spcBef>
              <a:spcAft>
                <a:spcPct val="0"/>
              </a:spcAft>
            </a:pPr>
            <a:r>
              <a:rPr lang="de-DE" dirty="0" smtClean="0"/>
              <a:t>Tätigkeiten</a:t>
            </a:r>
            <a:r>
              <a:rPr lang="de-DE" dirty="0"/>
              <a:t>, die eine fachliche Ausbildung </a:t>
            </a:r>
            <a:r>
              <a:rPr lang="de-DE" dirty="0" smtClean="0"/>
              <a:t>im </a:t>
            </a:r>
            <a:r>
              <a:rPr lang="de-DE" dirty="0"/>
              <a:t>medizinischen Bereich </a:t>
            </a:r>
            <a:r>
              <a:rPr lang="de-DE" dirty="0" smtClean="0"/>
              <a:t>voraussetzen</a:t>
            </a:r>
          </a:p>
          <a:p>
            <a:pPr lvl="0" fontAlgn="base">
              <a:lnSpc>
                <a:spcPct val="100000"/>
              </a:lnSpc>
              <a:spcBef>
                <a:spcPct val="0"/>
              </a:spcBef>
              <a:spcAft>
                <a:spcPct val="0"/>
              </a:spcAft>
            </a:pPr>
            <a:endParaRPr lang="de-DE" dirty="0" smtClean="0"/>
          </a:p>
          <a:p>
            <a:pPr marL="285750" lvl="0" indent="-285750" fontAlgn="base">
              <a:lnSpc>
                <a:spcPct val="100000"/>
              </a:lnSpc>
              <a:spcBef>
                <a:spcPct val="0"/>
              </a:spcBef>
              <a:spcAft>
                <a:spcPct val="0"/>
              </a:spcAft>
              <a:buFont typeface="Wingdings 3" panose="05040102010807070707" pitchFamily="18" charset="2"/>
              <a:buChar char="9"/>
            </a:pPr>
            <a:r>
              <a:rPr lang="de-DE" dirty="0"/>
              <a:t>D</a:t>
            </a:r>
            <a:r>
              <a:rPr lang="de-DE" dirty="0" smtClean="0"/>
              <a:t>ürfen </a:t>
            </a:r>
            <a:r>
              <a:rPr lang="de-DE" dirty="0"/>
              <a:t>nur von medizinischem </a:t>
            </a:r>
            <a:r>
              <a:rPr lang="de-DE" dirty="0" smtClean="0"/>
              <a:t>Fach- </a:t>
            </a:r>
            <a:r>
              <a:rPr lang="de-DE" dirty="0"/>
              <a:t>oder Pflegepersonal durchgeführt </a:t>
            </a:r>
            <a:r>
              <a:rPr lang="de-DE" dirty="0" smtClean="0"/>
              <a:t>werden</a:t>
            </a:r>
          </a:p>
          <a:p>
            <a:pPr marL="285750" lvl="0" indent="-285750" fontAlgn="base">
              <a:lnSpc>
                <a:spcPct val="100000"/>
              </a:lnSpc>
              <a:spcBef>
                <a:spcPct val="0"/>
              </a:spcBef>
              <a:spcAft>
                <a:spcPct val="0"/>
              </a:spcAft>
              <a:buFont typeface="Wingdings 3" panose="05040102010807070707" pitchFamily="18" charset="2"/>
              <a:buChar char="9"/>
            </a:pPr>
            <a:endParaRPr lang="de-DE" dirty="0"/>
          </a:p>
          <a:p>
            <a:pPr marL="285750" lvl="0" indent="-285750" fontAlgn="base">
              <a:lnSpc>
                <a:spcPct val="100000"/>
              </a:lnSpc>
              <a:spcBef>
                <a:spcPct val="0"/>
              </a:spcBef>
              <a:spcAft>
                <a:spcPct val="0"/>
              </a:spcAft>
              <a:buFont typeface="Wingdings 3" panose="05040102010807070707" pitchFamily="18" charset="2"/>
              <a:buChar char="9"/>
            </a:pPr>
            <a:r>
              <a:rPr lang="de-DE" dirty="0" smtClean="0"/>
              <a:t>Ausnahme: Im Notfall (lebensbedrohlicher Zustand) ist jeder zur Hilfeleistung verpflichtet! </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In diesem speziellen Fall dürfen medizinische </a:t>
            </a:r>
            <a:r>
              <a:rPr lang="de-DE" dirty="0"/>
              <a:t>Maßnahmen </a:t>
            </a:r>
            <a:r>
              <a:rPr lang="de-DE" dirty="0" smtClean="0"/>
              <a:t>(wie z. B. intramuskuläre Injektionen) auch von Laien durchgeführt werden (dies gilt auch für Schulsanitäter)</a:t>
            </a:r>
          </a:p>
          <a:p>
            <a:pPr marL="803700" lvl="2" indent="-342900" fontAlgn="base">
              <a:lnSpc>
                <a:spcPct val="100000"/>
              </a:lnSpc>
              <a:spcBef>
                <a:spcPct val="0"/>
              </a:spcBef>
              <a:spcAft>
                <a:spcPct val="0"/>
              </a:spcAft>
              <a:buFont typeface="Wingdings" panose="05000000000000000000" pitchFamily="2" charset="2"/>
              <a:buChar char="Ø"/>
            </a:pPr>
            <a:r>
              <a:rPr lang="de-DE" dirty="0" smtClean="0"/>
              <a:t>Voraussetzung:</a:t>
            </a:r>
          </a:p>
          <a:p>
            <a:pPr marL="1494900" lvl="5" indent="-342900" fontAlgn="base">
              <a:lnSpc>
                <a:spcPct val="100000"/>
              </a:lnSpc>
              <a:spcBef>
                <a:spcPct val="0"/>
              </a:spcBef>
              <a:spcAft>
                <a:spcPct val="0"/>
              </a:spcAft>
              <a:buFont typeface="Wingdings" panose="05000000000000000000" pitchFamily="2" charset="2"/>
              <a:buChar char="§"/>
            </a:pPr>
            <a:r>
              <a:rPr lang="de-DE" dirty="0"/>
              <a:t>N</a:t>
            </a:r>
            <a:r>
              <a:rPr lang="de-DE" dirty="0" smtClean="0"/>
              <a:t>ötige Kenntnisse und Fähigkeiten des Hilfeleistenden </a:t>
            </a:r>
          </a:p>
          <a:p>
            <a:pPr marL="1494900" lvl="5" indent="-342900" fontAlgn="base">
              <a:lnSpc>
                <a:spcPct val="100000"/>
              </a:lnSpc>
              <a:spcBef>
                <a:spcPct val="0"/>
              </a:spcBef>
              <a:spcAft>
                <a:spcPct val="0"/>
              </a:spcAft>
              <a:buFont typeface="Wingdings" panose="05000000000000000000" pitchFamily="2" charset="2"/>
              <a:buChar char="§"/>
            </a:pPr>
            <a:r>
              <a:rPr lang="de-DE" dirty="0" smtClean="0"/>
              <a:t>Vorhandensein der erforderlichen Hilfsmittel </a:t>
            </a:r>
            <a:r>
              <a:rPr lang="de-DE" dirty="0"/>
              <a:t>(z.B. Medikamente, Spritze</a:t>
            </a:r>
            <a:r>
              <a:rPr lang="de-DE" dirty="0" smtClean="0"/>
              <a:t>)</a:t>
            </a: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dirty="0" smtClean="0">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a:p>
            <a:pPr marL="285750" lvl="0" indent="-285750" fontAlgn="base">
              <a:lnSpc>
                <a:spcPct val="100000"/>
              </a:lnSpc>
              <a:spcBef>
                <a:spcPct val="0"/>
              </a:spcBef>
              <a:spcAft>
                <a:spcPct val="0"/>
              </a:spcAft>
              <a:buFont typeface="Wingdings 3" panose="05040102010807070707" pitchFamily="18" charset="2"/>
              <a:buChar char="9"/>
            </a:pPr>
            <a:endParaRPr lang="de-DE" altLang="de-DE" sz="1800" dirty="0">
              <a:solidFill>
                <a:srgbClr val="5F5F5F"/>
              </a:solidFill>
              <a:latin typeface="Arial"/>
              <a:sym typeface="Wingdings 3" panose="05040102010807070707" pitchFamily="18" charset="2"/>
            </a:endParaRPr>
          </a:p>
        </p:txBody>
      </p:sp>
    </p:spTree>
    <p:extLst>
      <p:ext uri="{BB962C8B-B14F-4D97-AF65-F5344CB8AC3E}">
        <p14:creationId xmlns:p14="http://schemas.microsoft.com/office/powerpoint/2010/main" val="215466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67A6E2-C6E5-FD43-B777-AC1C893FA58F}"/>
              </a:ext>
            </a:extLst>
          </p:cNvPr>
          <p:cNvSpPr>
            <a:spLocks noGrp="1"/>
          </p:cNvSpPr>
          <p:nvPr>
            <p:ph type="title"/>
          </p:nvPr>
        </p:nvSpPr>
        <p:spPr/>
        <p:txBody>
          <a:bodyPr/>
          <a:lstStyle/>
          <a:p>
            <a:r>
              <a:rPr lang="de-DE" dirty="0" smtClean="0"/>
              <a:t>2. Organisation der Ersten </a:t>
            </a:r>
            <a:r>
              <a:rPr lang="de-DE" dirty="0"/>
              <a:t>H</a:t>
            </a:r>
            <a:r>
              <a:rPr lang="de-DE" dirty="0" smtClean="0"/>
              <a:t>ilfe an Schulen</a:t>
            </a:r>
            <a:br>
              <a:rPr lang="de-DE" dirty="0" smtClean="0"/>
            </a:br>
            <a:r>
              <a:rPr lang="de-DE" dirty="0" smtClean="0"/>
              <a:t> </a:t>
            </a:r>
            <a:endParaRPr lang="de-DE" dirty="0"/>
          </a:p>
        </p:txBody>
      </p:sp>
      <p:sp>
        <p:nvSpPr>
          <p:cNvPr id="3" name="Textplatzhalter 2">
            <a:extLst>
              <a:ext uri="{FF2B5EF4-FFF2-40B4-BE49-F238E27FC236}">
                <a16:creationId xmlns:a16="http://schemas.microsoft.com/office/drawing/2014/main" id="{A8D0BB3D-E800-9943-A75C-B0C1554D06FE}"/>
              </a:ext>
            </a:extLst>
          </p:cNvPr>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184144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GUV">
  <a:themeElements>
    <a:clrScheme name="DGUV Farben">
      <a:dk1>
        <a:srgbClr val="000000"/>
      </a:dk1>
      <a:lt1>
        <a:srgbClr val="FFFFFF"/>
      </a:lt1>
      <a:dk2>
        <a:srgbClr val="004993"/>
      </a:dk2>
      <a:lt2>
        <a:srgbClr val="FFFFFF"/>
      </a:lt2>
      <a:accent1>
        <a:srgbClr val="004993"/>
      </a:accent1>
      <a:accent2>
        <a:srgbClr val="00A3E3"/>
      </a:accent2>
      <a:accent3>
        <a:srgbClr val="BBE2F9"/>
      </a:accent3>
      <a:accent4>
        <a:srgbClr val="51AE14"/>
      </a:accent4>
      <a:accent5>
        <a:srgbClr val="F39200"/>
      </a:accent5>
      <a:accent6>
        <a:srgbClr val="D30F14"/>
      </a:accent6>
      <a:hlink>
        <a:srgbClr val="004993"/>
      </a:hlink>
      <a:folHlink>
        <a:srgbClr val="5555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2660</Words>
  <Application>Microsoft Office PowerPoint</Application>
  <PresentationFormat>Breitbild</PresentationFormat>
  <Paragraphs>380</Paragraphs>
  <Slides>42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42</vt:i4>
      </vt:variant>
    </vt:vector>
  </HeadingPairs>
  <TitlesOfParts>
    <vt:vector size="48" baseType="lpstr">
      <vt:lpstr>Arial</vt:lpstr>
      <vt:lpstr>Calibri</vt:lpstr>
      <vt:lpstr>Times New Roman</vt:lpstr>
      <vt:lpstr>Wingdings</vt:lpstr>
      <vt:lpstr>Wingdings 3</vt:lpstr>
      <vt:lpstr>DGUV</vt:lpstr>
      <vt:lpstr>Schulsanitätsdienst</vt:lpstr>
      <vt:lpstr>Schulsanitätsdienst – Rechtliche Grundlagen</vt:lpstr>
      <vt:lpstr>1. Abgrenzung relevanter Begrifflichkeiten  </vt:lpstr>
      <vt:lpstr>1. Abgrenzung relevanter Begrifflichkeiten</vt:lpstr>
      <vt:lpstr>1. Abgrenzung relevanter Begrifflichkeiten</vt:lpstr>
      <vt:lpstr>1. Abgrenzung relevanter Begrifflichkeiten</vt:lpstr>
      <vt:lpstr>1. Abgrenzung relevanter Begrifflichkeiten</vt:lpstr>
      <vt:lpstr>1. Abgrenzung relevanter Begrifflichkeiten</vt:lpstr>
      <vt:lpstr>2. Organisation der Ersten Hilfe an Schulen  </vt:lpstr>
      <vt:lpstr>2. Organisation der Ersten Hilfe an Schulen</vt:lpstr>
      <vt:lpstr>2. Organisation der Ersten Hilfe an Schulen</vt:lpstr>
      <vt:lpstr>2. Organisation der Ersten Hilfe an Schulen</vt:lpstr>
      <vt:lpstr>2. Organisation der Ersten Hilfe an Schulen</vt:lpstr>
      <vt:lpstr>2. Organisation der Ersten Hilfe an Schulen</vt:lpstr>
      <vt:lpstr>2. Organisation der Ersten Hilfe an Schulen</vt:lpstr>
      <vt:lpstr>2. Organisation der Ersten Hilfe an Schulen</vt:lpstr>
      <vt:lpstr>2. Organisation der Ersten Hilfe an Schulen</vt:lpstr>
      <vt:lpstr>www.kuvb.de Prävention Erste Hilfe</vt:lpstr>
      <vt:lpstr>www.kuvb.de Prävention Erste Hilfe</vt:lpstr>
      <vt:lpstr>www.kuvb.de Prävention Erste Hilfe</vt:lpstr>
      <vt:lpstr>2. Organisation der Ersten Hilfe an Schulen</vt:lpstr>
      <vt:lpstr>2. Organisation der Ersten Hilfe an Schulen</vt:lpstr>
      <vt:lpstr>3. Aufsichtspflicht und Verantwortung   </vt:lpstr>
      <vt:lpstr>3. Aufsichtspflicht und Verantwortung</vt:lpstr>
      <vt:lpstr>3. Aufsichtspflicht und Verantwortung</vt:lpstr>
      <vt:lpstr>3. Aufsichtspflicht und Verantwortung</vt:lpstr>
      <vt:lpstr>3. Aufsichtspflicht und Verantwortung</vt:lpstr>
      <vt:lpstr>3. Aufsichtspflicht und Verantwortung</vt:lpstr>
      <vt:lpstr>3. Aufsichtspflicht und Verantwortung</vt:lpstr>
      <vt:lpstr>3. Aufsichtspflicht und Verantwortung</vt:lpstr>
      <vt:lpstr>4. Versicherungsschutz und Haftung     </vt:lpstr>
      <vt:lpstr>4. Versicherungsschutz und Haftung</vt:lpstr>
      <vt:lpstr>4. Versicherungsschutz und Haftung</vt:lpstr>
      <vt:lpstr>4. Versicherungsschutz und Haftung</vt:lpstr>
      <vt:lpstr>4. Versicherungsschutz und Haftung</vt:lpstr>
      <vt:lpstr>4. Versicherungsschutz und Haftung</vt:lpstr>
      <vt:lpstr>4. Versicherungsschutz und Haftung</vt:lpstr>
      <vt:lpstr>4. Versicherungsschutz und Haftung</vt:lpstr>
      <vt:lpstr>4. Versicherungsschutz und Haftung</vt:lpstr>
      <vt:lpstr>4. Versicherungsschutz und Haftung</vt:lpstr>
      <vt:lpstr>»Wer fragt, ist ein Narr für 5 Minuten, wer nicht fragt, bleibt ein Narr für immer.«  Chinesisches Sprichwort</vt:lpstr>
      <vt:lpstr>Vielen Dank für Ihre Aufmerksamkeit.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Eric Ubrig</dc:creator>
  <cp:lastModifiedBy>Heiko Komma</cp:lastModifiedBy>
  <cp:revision>507</cp:revision>
  <cp:lastPrinted>2018-11-19T15:54:28Z</cp:lastPrinted>
  <dcterms:created xsi:type="dcterms:W3CDTF">2018-10-10T12:02:13Z</dcterms:created>
  <dcterms:modified xsi:type="dcterms:W3CDTF">2021-12-16T19:16:26Z</dcterms:modified>
</cp:coreProperties>
</file>